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7" r:id="rId2"/>
    <p:sldId id="274" r:id="rId3"/>
    <p:sldId id="276" r:id="rId4"/>
    <p:sldId id="269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73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FC402"/>
    <a:srgbClr val="3C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3" autoAdjust="0"/>
    <p:restoredTop sz="94660"/>
  </p:normalViewPr>
  <p:slideViewPr>
    <p:cSldViewPr snapToGrid="0" snapToObjects="1" showGuides="1">
      <p:cViewPr varScale="1">
        <p:scale>
          <a:sx n="104" d="100"/>
          <a:sy n="104" d="100"/>
        </p:scale>
        <p:origin x="60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F5EAB-9EE0-AA4C-894B-F02E1A9EB3B9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04022-731F-ED40-A130-DEEC72EF5A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67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66CFF-D2B7-6441-9293-91561252BEA1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66AD8-B23E-AB49-B232-C194354E3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638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24324" y="2353732"/>
            <a:ext cx="3884396" cy="2046203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>
              <a:lnSpc>
                <a:spcPts val="5000"/>
              </a:lnSpc>
              <a:defRPr sz="42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dirty="0"/>
              <a:t>Click to insert 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C19EB30-49C7-1D45-BD1D-A0C73629F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4" hasCustomPrompt="1"/>
          </p:nvPr>
        </p:nvSpPr>
        <p:spPr>
          <a:xfrm>
            <a:off x="4924324" y="4683444"/>
            <a:ext cx="3457575" cy="258762"/>
          </a:xfrm>
        </p:spPr>
        <p:txBody>
          <a:bodyPr wrap="none">
            <a:noAutofit/>
          </a:bodyPr>
          <a:lstStyle>
            <a:lvl1pPr>
              <a:defRPr sz="1600" b="1" i="0" baseline="0">
                <a:solidFill>
                  <a:srgbClr val="51217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Subtitle, date or both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4629355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6" name="Picture 25" descr="Primary-CCUK-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535" y="301078"/>
            <a:ext cx="2235200" cy="884767"/>
          </a:xfrm>
          <a:prstGeom prst="rect">
            <a:avLst/>
          </a:prstGeom>
        </p:spPr>
      </p:pic>
      <p:pic>
        <p:nvPicPr>
          <p:cNvPr id="27" name="Picture 26" descr="Primary-CCUK-Straplin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073" y="318012"/>
            <a:ext cx="1185659" cy="8847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p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6D6E71"/>
                </a:solidFill>
              </a:defRPr>
            </a:lvl1pPr>
          </a:lstStyle>
          <a:p>
            <a:fld id="{3C19EB30-49C7-1D45-BD1D-A0C73629F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360000" y="1752600"/>
            <a:ext cx="8448719" cy="4485640"/>
          </a:xfrm>
          <a:prstGeom prst="rect">
            <a:avLst/>
          </a:prstGeom>
        </p:spPr>
        <p:txBody>
          <a:bodyPr>
            <a:normAutofit/>
          </a:bodyPr>
          <a:lstStyle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Title Placeholder 16"/>
          <p:cNvSpPr>
            <a:spLocks noGrp="1"/>
          </p:cNvSpPr>
          <p:nvPr>
            <p:ph type="title" hasCustomPrompt="1"/>
          </p:nvPr>
        </p:nvSpPr>
        <p:spPr>
          <a:xfrm>
            <a:off x="360000" y="1089352"/>
            <a:ext cx="8448719" cy="561648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py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6D6E71"/>
                </a:solidFill>
              </a:defRPr>
            </a:lvl1pPr>
          </a:lstStyle>
          <a:p>
            <a:fld id="{3C19EB30-49C7-1D45-BD1D-A0C73629F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60000" y="1752600"/>
            <a:ext cx="4101933" cy="4397902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800600" y="1752600"/>
            <a:ext cx="4008438" cy="43979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Title Placeholder 16"/>
          <p:cNvSpPr>
            <a:spLocks noGrp="1"/>
          </p:cNvSpPr>
          <p:nvPr>
            <p:ph type="title" hasCustomPrompt="1"/>
          </p:nvPr>
        </p:nvSpPr>
        <p:spPr>
          <a:xfrm>
            <a:off x="360000" y="1089352"/>
            <a:ext cx="8449038" cy="561648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6D6E71"/>
                </a:solidFill>
              </a:defRPr>
            </a:lvl1pPr>
          </a:lstStyle>
          <a:p>
            <a:fld id="{3C19EB30-49C7-1D45-BD1D-A0C73629F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60000" y="1752600"/>
            <a:ext cx="4872400" cy="43979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Title Placeholder 16"/>
          <p:cNvSpPr>
            <a:spLocks noGrp="1"/>
          </p:cNvSpPr>
          <p:nvPr>
            <p:ph type="title" hasCustomPrompt="1"/>
          </p:nvPr>
        </p:nvSpPr>
        <p:spPr>
          <a:xfrm>
            <a:off x="360000" y="1089352"/>
            <a:ext cx="8449038" cy="561648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572125" y="2474453"/>
            <a:ext cx="2973388" cy="1945148"/>
          </a:xfrm>
        </p:spPr>
        <p:txBody>
          <a:bodyPr/>
          <a:lstStyle>
            <a:lvl1pPr>
              <a:defRPr>
                <a:solidFill>
                  <a:srgbClr val="512172"/>
                </a:solidFill>
              </a:defRPr>
            </a:lvl1pPr>
            <a:lvl2pPr>
              <a:spcBef>
                <a:spcPts val="1032"/>
              </a:spcBef>
              <a:defRPr sz="1800"/>
            </a:lvl2pPr>
            <a:lvl3pPr marL="0" indent="0">
              <a:buNone/>
              <a:defRPr sz="1400"/>
            </a:lvl3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5"/>
          </p:nvPr>
        </p:nvSpPr>
        <p:spPr>
          <a:xfrm>
            <a:off x="5572125" y="4589464"/>
            <a:ext cx="2973388" cy="863070"/>
          </a:xfrm>
        </p:spPr>
        <p:txBody>
          <a:bodyPr/>
          <a:lstStyle>
            <a:lvl1pPr>
              <a:defRPr sz="1400" b="1">
                <a:solidFill>
                  <a:srgbClr val="512172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91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are for images or diagr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6D6E71"/>
                </a:solidFill>
              </a:defRPr>
            </a:lvl1pPr>
          </a:lstStyle>
          <a:p>
            <a:fld id="{3C19EB30-49C7-1D45-BD1D-A0C73629F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360000" y="1752600"/>
            <a:ext cx="8448720" cy="442533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Click icons below to add large image, chart, table or diagram</a:t>
            </a:r>
          </a:p>
        </p:txBody>
      </p:sp>
      <p:sp>
        <p:nvSpPr>
          <p:cNvPr id="6" name="Title Placeholder 16"/>
          <p:cNvSpPr>
            <a:spLocks noGrp="1"/>
          </p:cNvSpPr>
          <p:nvPr>
            <p:ph type="title" hasCustomPrompt="1"/>
          </p:nvPr>
        </p:nvSpPr>
        <p:spPr>
          <a:xfrm>
            <a:off x="360000" y="1089408"/>
            <a:ext cx="8448719" cy="561648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19EB30-49C7-1D45-BD1D-A0C73629F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841412" y="2353732"/>
            <a:ext cx="4380656" cy="2878668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>
              <a:lnSpc>
                <a:spcPct val="100000"/>
              </a:lnSpc>
              <a:defRPr sz="42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GB" dirty="0"/>
              <a:t>Click to insert section break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60000" y="6372861"/>
            <a:ext cx="8448719" cy="0"/>
          </a:xfrm>
          <a:prstGeom prst="line">
            <a:avLst/>
          </a:prstGeom>
          <a:ln w="25400" cap="rnd" cmpd="sng" algn="ctr">
            <a:solidFill>
              <a:schemeClr val="tx2">
                <a:lumMod val="40000"/>
                <a:lumOff val="6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300" y="6439653"/>
            <a:ext cx="1638133" cy="159818"/>
          </a:xfrm>
          <a:prstGeom prst="rect">
            <a:avLst/>
          </a:prstGeom>
        </p:spPr>
      </p:pic>
      <p:pic>
        <p:nvPicPr>
          <p:cNvPr id="21" name="Picture 20" descr="Primary-Reversed-CCUK-Logo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35" y="188398"/>
            <a:ext cx="2235204" cy="884768"/>
          </a:xfrm>
          <a:prstGeom prst="rect">
            <a:avLst/>
          </a:prstGeom>
        </p:spPr>
      </p:pic>
      <p:pic>
        <p:nvPicPr>
          <p:cNvPr id="22" name="Picture 21" descr="Primary-Reversed-CCUK-Strapline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672" y="205332"/>
            <a:ext cx="1185659" cy="8847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6D6E71"/>
                </a:solidFill>
              </a:defRPr>
            </a:lvl1pPr>
          </a:lstStyle>
          <a:p>
            <a:fld id="{3C19EB30-49C7-1D45-BD1D-A0C73629F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849069" y="2421468"/>
            <a:ext cx="6387933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5400" b="1" dirty="0">
                <a:solidFill>
                  <a:schemeClr val="tx2"/>
                </a:solidFill>
                <a:latin typeface="+mj-lt"/>
              </a:rPr>
              <a:t>Thank you.</a:t>
            </a: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389229" y="5454586"/>
            <a:ext cx="3370497" cy="1010980"/>
            <a:chOff x="3360503" y="4797154"/>
            <a:chExt cx="3370497" cy="1010980"/>
          </a:xfrm>
        </p:grpSpPr>
        <p:grpSp>
          <p:nvGrpSpPr>
            <p:cNvPr id="27" name="Group 26"/>
            <p:cNvGrpSpPr/>
            <p:nvPr userDrawn="1"/>
          </p:nvGrpSpPr>
          <p:grpSpPr>
            <a:xfrm>
              <a:off x="3360503" y="4797154"/>
              <a:ext cx="1524764" cy="1010980"/>
              <a:chOff x="3360503" y="4797154"/>
              <a:chExt cx="1524764" cy="1010980"/>
            </a:xfrm>
          </p:grpSpPr>
          <p:pic>
            <p:nvPicPr>
              <p:cNvPr id="5" name="Picture 4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3360503" y="5300134"/>
                <a:ext cx="215900" cy="508000"/>
              </a:xfrm>
              <a:prstGeom prst="rect">
                <a:avLst/>
              </a:prstGeom>
            </p:spPr>
          </p:pic>
          <p:cxnSp>
            <p:nvCxnSpPr>
              <p:cNvPr id="18" name="Straight Connector 17"/>
              <p:cNvCxnSpPr/>
              <p:nvPr userDrawn="1"/>
            </p:nvCxnSpPr>
            <p:spPr>
              <a:xfrm>
                <a:off x="3382733" y="4797154"/>
                <a:ext cx="359534" cy="0"/>
              </a:xfrm>
              <a:prstGeom prst="line">
                <a:avLst/>
              </a:prstGeom>
              <a:ln w="50800" cap="rnd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 userDrawn="1"/>
            </p:nvSpPr>
            <p:spPr>
              <a:xfrm>
                <a:off x="3360503" y="4944533"/>
                <a:ext cx="152476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2"/>
                    </a:solidFill>
                  </a:rPr>
                  <a:t>Follow us</a:t>
                </a:r>
              </a:p>
            </p:txBody>
          </p:sp>
        </p:grpSp>
        <p:sp>
          <p:nvSpPr>
            <p:cNvPr id="21" name="TextBox 20"/>
            <p:cNvSpPr txBox="1"/>
            <p:nvPr userDrawn="1"/>
          </p:nvSpPr>
          <p:spPr>
            <a:xfrm>
              <a:off x="3635896" y="5301208"/>
              <a:ext cx="309510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en-GB" sz="1200" b="1" i="0" u="none" strike="noStrike" kern="1200" baseline="0" dirty="0">
                  <a:solidFill>
                    <a:srgbClr val="512172"/>
                  </a:solidFill>
                  <a:latin typeface="+mn-lt"/>
                  <a:ea typeface="+mn-ea"/>
                  <a:cs typeface="+mn-cs"/>
                </a:rPr>
                <a:t>/</a:t>
              </a:r>
              <a:r>
                <a:rPr lang="en-GB" sz="1200" b="1" i="0" u="none" strike="noStrike" kern="1200" baseline="0" dirty="0" err="1">
                  <a:solidFill>
                    <a:srgbClr val="512172"/>
                  </a:solidFill>
                  <a:latin typeface="+mn-lt"/>
                  <a:ea typeface="+mn-ea"/>
                  <a:cs typeface="+mn-cs"/>
                </a:rPr>
                <a:t>crohnsandcolitisuk</a:t>
              </a:r>
              <a:endParaRPr lang="en-GB" sz="1200" b="1" i="0" u="none" strike="noStrike" kern="1200" baseline="0" dirty="0">
                <a:solidFill>
                  <a:srgbClr val="51217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3635896" y="5597707"/>
              <a:ext cx="309510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en-GB" sz="1200" b="1" i="0" u="none" strike="noStrike" kern="1200" baseline="0" dirty="0">
                  <a:solidFill>
                    <a:srgbClr val="512172"/>
                  </a:solidFill>
                  <a:latin typeface="+mn-lt"/>
                  <a:ea typeface="+mn-ea"/>
                  <a:cs typeface="+mn-cs"/>
                </a:rPr>
                <a:t>@</a:t>
              </a:r>
              <a:r>
                <a:rPr lang="en-GB" sz="1200" b="1" i="0" u="none" strike="noStrike" kern="1200" baseline="0" dirty="0" err="1">
                  <a:solidFill>
                    <a:srgbClr val="512172"/>
                  </a:solidFill>
                  <a:latin typeface="+mn-lt"/>
                  <a:ea typeface="+mn-ea"/>
                  <a:cs typeface="+mn-cs"/>
                </a:rPr>
                <a:t>CrohnsColitisUK</a:t>
              </a:r>
              <a:endParaRPr lang="en-GB" sz="1200" b="1" i="0" u="none" strike="noStrike" kern="1200" baseline="0" dirty="0">
                <a:solidFill>
                  <a:srgbClr val="512172"/>
                </a:solidFill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25" name="Picture 24" descr="Primary-CCUK-Logo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62" y="318012"/>
            <a:ext cx="2235200" cy="884767"/>
          </a:xfrm>
          <a:prstGeom prst="rect">
            <a:avLst/>
          </a:prstGeom>
        </p:spPr>
      </p:pic>
      <p:pic>
        <p:nvPicPr>
          <p:cNvPr id="26" name="Picture 25" descr="Primary-CCUK-Strapline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700" y="334946"/>
            <a:ext cx="1185659" cy="88476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9144000" cy="90752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7274" y="6422721"/>
            <a:ext cx="501445" cy="26403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C19EB30-49C7-1D45-BD1D-A0C73629F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idx="1"/>
          </p:nvPr>
        </p:nvSpPr>
        <p:spPr>
          <a:xfrm>
            <a:off x="360000" y="1752600"/>
            <a:ext cx="8448720" cy="4470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Title Placeholder 16"/>
          <p:cNvSpPr>
            <a:spLocks noGrp="1"/>
          </p:cNvSpPr>
          <p:nvPr>
            <p:ph type="title"/>
          </p:nvPr>
        </p:nvSpPr>
        <p:spPr>
          <a:xfrm>
            <a:off x="360000" y="1089352"/>
            <a:ext cx="8448720" cy="561648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60000" y="6372861"/>
            <a:ext cx="8448719" cy="0"/>
          </a:xfrm>
          <a:prstGeom prst="line">
            <a:avLst/>
          </a:prstGeom>
          <a:ln w="25400" cap="rnd" cmpd="sng" algn="ctr">
            <a:solidFill>
              <a:schemeClr val="tx2">
                <a:lumMod val="40000"/>
                <a:lumOff val="6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 userDrawn="1"/>
        </p:nvPicPr>
        <p:blipFill rotWithShape="1">
          <a:blip r:embed="rId9"/>
          <a:srcRect t="16359"/>
          <a:stretch/>
        </p:blipFill>
        <p:spPr>
          <a:xfrm>
            <a:off x="228603" y="6400803"/>
            <a:ext cx="1930400" cy="254940"/>
          </a:xfrm>
          <a:prstGeom prst="rect">
            <a:avLst/>
          </a:prstGeom>
        </p:spPr>
      </p:pic>
      <p:pic>
        <p:nvPicPr>
          <p:cNvPr id="30" name="Picture 29" descr="Primary-Reversed-CCUK-Logo_RGB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3" y="188398"/>
            <a:ext cx="1481664" cy="586492"/>
          </a:xfrm>
          <a:prstGeom prst="rect">
            <a:avLst/>
          </a:prstGeom>
        </p:spPr>
      </p:pic>
      <p:pic>
        <p:nvPicPr>
          <p:cNvPr id="31" name="Picture 30" descr="Primary-Reversed-CCUK-Strapline_RGB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576" y="196866"/>
            <a:ext cx="785946" cy="5864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2" r:id="rId4"/>
    <p:sldLayoutId id="2147483656" r:id="rId5"/>
    <p:sldLayoutId id="2147483655" r:id="rId6"/>
    <p:sldLayoutId id="2147483661" r:id="rId7"/>
  </p:sldLayoutIdLst>
  <p:hf hd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rgbClr val="9FBB08"/>
          </a:solidFill>
          <a:latin typeface="+mj-lt"/>
          <a:ea typeface="+mj-ea"/>
          <a:cs typeface="Times New Roman"/>
        </a:defRPr>
      </a:lvl1pPr>
    </p:titleStyle>
    <p:bodyStyle>
      <a:lvl1pPr marL="0" indent="0" algn="l" defTabSz="457200" rtl="0" eaLnBrk="1" latinLnBrk="0" hangingPunct="1">
        <a:spcBef>
          <a:spcPts val="576"/>
        </a:spcBef>
        <a:spcAft>
          <a:spcPts val="0"/>
        </a:spcAft>
        <a:buFont typeface="Arial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ct val="20000"/>
        </a:spcBef>
        <a:buClr>
          <a:schemeClr val="tx2"/>
        </a:buClr>
        <a:buFont typeface="Arial"/>
        <a:buNone/>
        <a:defRPr sz="2000" b="1" kern="1200">
          <a:solidFill>
            <a:schemeClr val="accent2"/>
          </a:solidFill>
          <a:latin typeface="+mn-lt"/>
          <a:ea typeface="+mn-ea"/>
          <a:cs typeface="+mn-cs"/>
        </a:defRPr>
      </a:lvl2pPr>
      <a:lvl3pPr marL="180000" indent="-320400" algn="l" defTabSz="457200" rtl="0" eaLnBrk="1" latinLnBrk="0" hangingPunct="1">
        <a:spcBef>
          <a:spcPct val="20000"/>
        </a:spcBef>
        <a:buClr>
          <a:schemeClr val="accent2"/>
        </a:buClr>
        <a:buSzPct val="10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486000" indent="-320400" algn="l" defTabSz="457200" rtl="0" eaLnBrk="1" latinLnBrk="0" hangingPunct="1">
        <a:spcBef>
          <a:spcPct val="20000"/>
        </a:spcBef>
        <a:buClr>
          <a:schemeClr val="accent2"/>
        </a:buClr>
        <a:buSzPct val="10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320400" algn="l" defTabSz="457200" rtl="0" eaLnBrk="1" latinLnBrk="0" hangingPunct="1">
        <a:spcBef>
          <a:spcPct val="20000"/>
        </a:spcBef>
        <a:buClr>
          <a:schemeClr val="accent2"/>
        </a:buClr>
        <a:buSzPct val="100000"/>
        <a:buFont typeface="Arial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924324" y="2353732"/>
            <a:ext cx="3884396" cy="1900677"/>
          </a:xfrm>
        </p:spPr>
        <p:txBody>
          <a:bodyPr/>
          <a:lstStyle/>
          <a:p>
            <a:r>
              <a:rPr lang="en-US" sz="4000" dirty="0"/>
              <a:t>A personal journey through IBD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EB30-49C7-1D45-BD1D-A0C73629F5A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924324" y="5023793"/>
            <a:ext cx="3457575" cy="1072207"/>
          </a:xfrm>
        </p:spPr>
        <p:txBody>
          <a:bodyPr/>
          <a:lstStyle/>
          <a:p>
            <a:r>
              <a:rPr lang="en-US" dirty="0"/>
              <a:t>Nancy Greig, Health Policy and </a:t>
            </a:r>
          </a:p>
          <a:p>
            <a:r>
              <a:rPr lang="en-US" dirty="0"/>
              <a:t>Public Affairs Officer</a:t>
            </a:r>
          </a:p>
          <a:p>
            <a:r>
              <a:rPr lang="en-US" dirty="0"/>
              <a:t>Thursday 26</a:t>
            </a:r>
            <a:r>
              <a:rPr lang="en-US" baseline="30000" dirty="0"/>
              <a:t>th</a:t>
            </a:r>
            <a:r>
              <a:rPr lang="en-US" dirty="0"/>
              <a:t> January 2017</a:t>
            </a: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tretch>
            <a:fillRect/>
          </a:stretch>
        </p:blipFill>
        <p:spPr>
          <a:xfrm>
            <a:off x="295563" y="1847273"/>
            <a:ext cx="4451927" cy="4451927"/>
          </a:xfrm>
          <a:effectLst>
            <a:softEdge rad="31750"/>
          </a:effectLst>
        </p:spPr>
      </p:pic>
      <p:cxnSp>
        <p:nvCxnSpPr>
          <p:cNvPr id="7" name="Straight Connector 6"/>
          <p:cNvCxnSpPr/>
          <p:nvPr/>
        </p:nvCxnSpPr>
        <p:spPr>
          <a:xfrm flipV="1">
            <a:off x="4940712" y="2288184"/>
            <a:ext cx="1981164" cy="2"/>
          </a:xfrm>
          <a:prstGeom prst="line">
            <a:avLst/>
          </a:prstGeom>
          <a:ln w="50800" cap="rnd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40712" y="4581130"/>
            <a:ext cx="483417" cy="0"/>
          </a:xfrm>
          <a:prstGeom prst="line">
            <a:avLst/>
          </a:prstGeom>
          <a:ln w="50800" cap="rnd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9EB30-49C7-1D45-BD1D-A0C73629F5A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360000" y="2235200"/>
            <a:ext cx="8448719" cy="4003040"/>
          </a:xfrm>
        </p:spPr>
        <p:txBody>
          <a:bodyPr>
            <a:normAutofit fontScale="92500" lnSpcReduction="20000"/>
          </a:bodyPr>
          <a:lstStyle/>
          <a:p>
            <a:r>
              <a:rPr lang="en-GB" sz="1800" dirty="0"/>
              <a:t>After 7 years at the Health and Social Care Alliance Scotland, </a:t>
            </a:r>
            <a:br>
              <a:rPr lang="en-GB" sz="1800" dirty="0"/>
            </a:br>
            <a:r>
              <a:rPr lang="en-GB" sz="1800" dirty="0"/>
              <a:t>taking up a partnership role with Crohn’s and Colitis UK.</a:t>
            </a:r>
          </a:p>
          <a:p>
            <a:endParaRPr lang="en-GB" sz="1800" dirty="0"/>
          </a:p>
          <a:p>
            <a:r>
              <a:rPr lang="en-GB" sz="1800" dirty="0"/>
              <a:t>Involvement with the Service Development Steering Group has allowed </a:t>
            </a:r>
            <a:br>
              <a:rPr lang="en-GB" sz="1800" dirty="0"/>
            </a:br>
            <a:r>
              <a:rPr lang="en-GB" sz="1800" dirty="0"/>
              <a:t>me to hit the ground running! Over the next 3 years I will be:</a:t>
            </a:r>
          </a:p>
          <a:p>
            <a:endParaRPr lang="en-GB" sz="18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Supporting the implementation of actions outlined in The Blueprint.</a:t>
            </a:r>
            <a:b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Supporting  the Scottish IBD Nurses Network to develop their approach to the implementation of The Blueprint</a:t>
            </a:r>
            <a:b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Setting up and supporting a Cross Party Group in Parliament to disseminate good practice and monitor progress of The Blueprint.</a:t>
            </a:r>
            <a:b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Building on experience in Scotland to support a similar national approach to IBD Services in Northern Ireland.</a:t>
            </a: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0000" y="1089351"/>
            <a:ext cx="8448719" cy="1016539"/>
          </a:xfrm>
        </p:spPr>
        <p:txBody>
          <a:bodyPr/>
          <a:lstStyle/>
          <a:p>
            <a:r>
              <a:rPr lang="en-GB" dirty="0"/>
              <a:t>Working with Crohn’s and Colitis UK- </a:t>
            </a:r>
            <a:br>
              <a:rPr lang="en-GB" dirty="0"/>
            </a:br>
            <a:r>
              <a:rPr lang="en-GB" dirty="0"/>
              <a:t>a new chapter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8877" y="983282"/>
            <a:ext cx="1544051" cy="232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066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9EB30-49C7-1D45-BD1D-A0C73629F5A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51709" y="2353731"/>
            <a:ext cx="6437745" cy="3502124"/>
          </a:xfrm>
        </p:spPr>
        <p:txBody>
          <a:bodyPr/>
          <a:lstStyle/>
          <a:p>
            <a:r>
              <a:rPr lang="en-GB" sz="2800" dirty="0">
                <a:solidFill>
                  <a:schemeClr val="bg1"/>
                </a:solidFill>
              </a:rPr>
              <a:t>Email: nancy.greig@crohnsandcolitis.org.uk</a:t>
            </a:r>
            <a:br>
              <a:rPr lang="en-GB" sz="2800" dirty="0">
                <a:solidFill>
                  <a:schemeClr val="bg1"/>
                </a:solidFill>
              </a:rPr>
            </a:b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Tel: 0141 404 0231</a:t>
            </a:r>
            <a:br>
              <a:rPr lang="en-GB" sz="2800" dirty="0">
                <a:solidFill>
                  <a:schemeClr val="bg1"/>
                </a:solidFill>
              </a:rPr>
            </a:b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https://stv.tv/news/features/1354516-world-ibd-day-what-its-like-to-live-with-an-invisible-illness/</a:t>
            </a:r>
            <a:br>
              <a:rPr lang="en-GB" sz="2800" dirty="0">
                <a:solidFill>
                  <a:schemeClr val="bg1"/>
                </a:solidFill>
              </a:rPr>
            </a:br>
            <a:br>
              <a:rPr lang="en-GB" sz="2800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319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9EB30-49C7-1D45-BD1D-A0C73629F5A4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871299" y="2288186"/>
            <a:ext cx="1981164" cy="2"/>
          </a:xfrm>
          <a:prstGeom prst="line">
            <a:avLst/>
          </a:prstGeom>
          <a:ln w="50800" cap="rnd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301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9EB30-49C7-1D45-BD1D-A0C73629F5A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12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9EB30-49C7-1D45-BD1D-A0C73629F5A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GB" b="0" dirty="0">
              <a:solidFill>
                <a:srgbClr val="3C3C3B"/>
              </a:solidFill>
            </a:endParaRPr>
          </a:p>
          <a:p>
            <a:pPr lvl="1"/>
            <a:r>
              <a:rPr lang="en-GB" b="0" dirty="0">
                <a:solidFill>
                  <a:srgbClr val="3C3C3B"/>
                </a:solidFill>
              </a:rPr>
              <a:t>We are the UK’s leading charity in the battle against Crohn’s Disease  and Ulcerative Colitis. Founded as a patients association in 1979, we now have nearly 30,000 members across the UK. 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b="0" dirty="0">
              <a:solidFill>
                <a:srgbClr val="3C3C3B"/>
              </a:solidFill>
            </a:endParaRPr>
          </a:p>
          <a:p>
            <a:pPr lvl="1"/>
            <a:r>
              <a:rPr lang="en-GB" b="0" dirty="0">
                <a:solidFill>
                  <a:srgbClr val="3C3C3B"/>
                </a:solidFill>
              </a:rPr>
              <a:t>Our members include those living with IBD, their families and friends, health professionals and others who support our work.</a:t>
            </a:r>
            <a:br>
              <a:rPr lang="en-GB" b="0" dirty="0">
                <a:solidFill>
                  <a:srgbClr val="3C3C3B"/>
                </a:solidFill>
              </a:rPr>
            </a:br>
            <a:endParaRPr lang="en-GB" b="0" dirty="0">
              <a:solidFill>
                <a:srgbClr val="3C3C3B"/>
              </a:solidFill>
            </a:endParaRPr>
          </a:p>
          <a:p>
            <a:pPr lvl="1"/>
            <a:r>
              <a:rPr lang="en-GB" b="0" dirty="0">
                <a:solidFill>
                  <a:srgbClr val="3C3C3B"/>
                </a:solidFill>
              </a:rPr>
              <a:t>We are working to make life better for the 300,000 people in the UK with Crohn’s, Colitis and other forms of Inflammatory Bowel Disease.</a:t>
            </a:r>
            <a:br>
              <a:rPr lang="en-GB" b="0" dirty="0">
                <a:solidFill>
                  <a:srgbClr val="3C3C3B"/>
                </a:solidFill>
              </a:rPr>
            </a:br>
            <a:endParaRPr lang="en-GB" b="0" dirty="0">
              <a:solidFill>
                <a:srgbClr val="3C3C3B"/>
              </a:solidFill>
            </a:endParaRPr>
          </a:p>
          <a:p>
            <a:pPr lvl="1"/>
            <a:r>
              <a:rPr lang="en-GB" b="0" dirty="0">
                <a:solidFill>
                  <a:srgbClr val="3C3C3B"/>
                </a:solidFill>
              </a:rPr>
              <a:t>The Charity’s core values, principles and vision underpin our services, our activities, who we are, the people we partner with and the people we serve.</a:t>
            </a:r>
          </a:p>
          <a:p>
            <a:pPr lvl="1">
              <a:buFont typeface="Arial" pitchFamily="34" charset="0"/>
              <a:buChar char="•"/>
            </a:pPr>
            <a:endParaRPr lang="en-GB" b="0" dirty="0">
              <a:solidFill>
                <a:srgbClr val="3C3C3B"/>
              </a:solidFill>
            </a:endParaRPr>
          </a:p>
          <a:p>
            <a:pPr lvl="1"/>
            <a:endParaRPr lang="en-GB" b="0" dirty="0">
              <a:solidFill>
                <a:srgbClr val="3C3C3B"/>
              </a:solidFill>
            </a:endParaRP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>
              <a:spcBef>
                <a:spcPts val="576"/>
              </a:spcBef>
              <a:buClrTx/>
            </a:pPr>
            <a:endParaRPr lang="en-GB" b="0" dirty="0"/>
          </a:p>
          <a:p>
            <a:endParaRPr lang="en-GB" dirty="0"/>
          </a:p>
          <a:p>
            <a:pPr lvl="1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we?</a:t>
            </a:r>
          </a:p>
        </p:txBody>
      </p:sp>
    </p:spTree>
    <p:extLst>
      <p:ext uri="{BB962C8B-B14F-4D97-AF65-F5344CB8AC3E}">
        <p14:creationId xmlns:p14="http://schemas.microsoft.com/office/powerpoint/2010/main" val="140794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9EB30-49C7-1D45-BD1D-A0C73629F5A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pPr lvl="1"/>
            <a:endParaRPr lang="en-GB" b="0" dirty="0">
              <a:solidFill>
                <a:srgbClr val="3C3C3B"/>
              </a:solidFill>
            </a:endParaRPr>
          </a:p>
          <a:p>
            <a:pPr lvl="1"/>
            <a:r>
              <a:rPr lang="en-GB" b="0" dirty="0">
                <a:solidFill>
                  <a:srgbClr val="3C3C3B"/>
                </a:solidFill>
              </a:rPr>
              <a:t>We provide </a:t>
            </a:r>
            <a:r>
              <a:rPr lang="en-GB" dirty="0">
                <a:solidFill>
                  <a:srgbClr val="3C3C3B"/>
                </a:solidFill>
              </a:rPr>
              <a:t>high quality information and support </a:t>
            </a:r>
            <a:r>
              <a:rPr lang="en-GB" b="0" dirty="0">
                <a:solidFill>
                  <a:srgbClr val="3C3C3B"/>
                </a:solidFill>
              </a:rPr>
              <a:t>to help people manage their conditions. We believe people living with Crohn’s and Colitis should be able to live their lives to the fullest</a:t>
            </a:r>
          </a:p>
          <a:p>
            <a:pPr lvl="1">
              <a:buFont typeface="Arial" pitchFamily="34" charset="0"/>
              <a:buChar char="•"/>
            </a:pPr>
            <a:endParaRPr lang="en-GB" b="0" dirty="0">
              <a:solidFill>
                <a:srgbClr val="3C3C3B"/>
              </a:solidFill>
            </a:endParaRPr>
          </a:p>
          <a:p>
            <a:pPr lvl="1"/>
            <a:r>
              <a:rPr lang="en-GB" b="0" dirty="0">
                <a:solidFill>
                  <a:srgbClr val="3C3C3B"/>
                </a:solidFill>
              </a:rPr>
              <a:t>We work with </a:t>
            </a:r>
            <a:r>
              <a:rPr lang="en-GB" dirty="0">
                <a:solidFill>
                  <a:srgbClr val="3C3C3B"/>
                </a:solidFill>
              </a:rPr>
              <a:t>health services across the UK</a:t>
            </a:r>
            <a:r>
              <a:rPr lang="en-GB" b="0" dirty="0">
                <a:solidFill>
                  <a:srgbClr val="3C3C3B"/>
                </a:solidFill>
              </a:rPr>
              <a:t> to improve diagnosis, treatment and management of IBD. We want everyone with these conditions to have access to the best specialist services</a:t>
            </a:r>
          </a:p>
          <a:p>
            <a:pPr lvl="1">
              <a:buFont typeface="Arial" pitchFamily="34" charset="0"/>
              <a:buChar char="•"/>
            </a:pPr>
            <a:endParaRPr lang="en-GB" b="0" dirty="0">
              <a:solidFill>
                <a:srgbClr val="3C3C3B"/>
              </a:solidFill>
            </a:endParaRPr>
          </a:p>
          <a:p>
            <a:pPr lvl="1"/>
            <a:r>
              <a:rPr lang="en-GB" b="0" dirty="0">
                <a:solidFill>
                  <a:srgbClr val="3C3C3B"/>
                </a:solidFill>
              </a:rPr>
              <a:t>We support </a:t>
            </a:r>
            <a:r>
              <a:rPr lang="en-GB" dirty="0">
                <a:solidFill>
                  <a:srgbClr val="3C3C3B"/>
                </a:solidFill>
              </a:rPr>
              <a:t>life-changing research</a:t>
            </a:r>
            <a:r>
              <a:rPr lang="en-GB" b="0" dirty="0">
                <a:solidFill>
                  <a:srgbClr val="3C3C3B"/>
                </a:solidFill>
              </a:rPr>
              <a:t> to increase knowledge of the causes and the best treatments for Crohn’s and Colitis. We want to improve lives now and lead the mission to find a cure</a:t>
            </a:r>
          </a:p>
          <a:p>
            <a:pPr lvl="1">
              <a:buFont typeface="Arial" pitchFamily="34" charset="0"/>
              <a:buChar char="•"/>
            </a:pPr>
            <a:endParaRPr lang="en-GB" b="0" dirty="0">
              <a:solidFill>
                <a:srgbClr val="3C3C3B"/>
              </a:solidFill>
            </a:endParaRPr>
          </a:p>
          <a:p>
            <a:pPr lvl="1"/>
            <a:r>
              <a:rPr lang="en-GB" b="0" dirty="0">
                <a:solidFill>
                  <a:srgbClr val="3C3C3B"/>
                </a:solidFill>
              </a:rPr>
              <a:t>We </a:t>
            </a:r>
            <a:r>
              <a:rPr lang="en-GB" dirty="0">
                <a:solidFill>
                  <a:srgbClr val="3C3C3B"/>
                </a:solidFill>
              </a:rPr>
              <a:t>campaign vigorously</a:t>
            </a:r>
            <a:r>
              <a:rPr lang="en-GB" b="0" dirty="0">
                <a:solidFill>
                  <a:srgbClr val="3C3C3B"/>
                </a:solidFill>
              </a:rPr>
              <a:t> – for more knowledge, better services and more support for our ongoing fight against IBD</a:t>
            </a:r>
          </a:p>
          <a:p>
            <a:pPr lvl="1"/>
            <a:endParaRPr lang="en-GB" b="0" dirty="0">
              <a:solidFill>
                <a:srgbClr val="3C3C3B"/>
              </a:solidFill>
            </a:endParaRP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>
              <a:spcBef>
                <a:spcPts val="576"/>
              </a:spcBef>
              <a:buClrTx/>
            </a:pPr>
            <a:endParaRPr lang="en-GB" b="0" dirty="0"/>
          </a:p>
          <a:p>
            <a:endParaRPr lang="en-GB" dirty="0"/>
          </a:p>
          <a:p>
            <a:pPr lvl="1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do?</a:t>
            </a:r>
          </a:p>
        </p:txBody>
      </p:sp>
    </p:spTree>
    <p:extLst>
      <p:ext uri="{BB962C8B-B14F-4D97-AF65-F5344CB8AC3E}">
        <p14:creationId xmlns:p14="http://schemas.microsoft.com/office/powerpoint/2010/main" val="141454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9EB30-49C7-1D45-BD1D-A0C73629F5A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360000" y="1825098"/>
            <a:ext cx="4328970" cy="4499502"/>
          </a:xfrm>
        </p:spPr>
        <p:txBody>
          <a:bodyPr/>
          <a:lstStyle/>
          <a:p>
            <a:pPr lvl="1"/>
            <a:r>
              <a:rPr lang="en-GB" sz="1800" b="0" dirty="0">
                <a:solidFill>
                  <a:srgbClr val="3C3C3B"/>
                </a:solidFill>
              </a:rPr>
              <a:t>Scottish Government is committed to ensuring that people in Scotland living with IBD are able to access best possible care and support.</a:t>
            </a:r>
            <a:br>
              <a:rPr lang="en-GB" sz="1800" b="0" dirty="0">
                <a:solidFill>
                  <a:srgbClr val="3C3C3B"/>
                </a:solidFill>
              </a:rPr>
            </a:br>
            <a:endParaRPr lang="en-GB" sz="1800" b="0" dirty="0">
              <a:solidFill>
                <a:srgbClr val="3C3C3B"/>
              </a:solidFill>
            </a:endParaRPr>
          </a:p>
          <a:p>
            <a:pPr lvl="1"/>
            <a:r>
              <a:rPr lang="en-GB" sz="1800" b="0" dirty="0">
                <a:solidFill>
                  <a:srgbClr val="3C3C3B"/>
                </a:solidFill>
              </a:rPr>
              <a:t>Incidence of IBD is highest in Scotland and increasingly affecting children and young people.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sz="1800" b="0" dirty="0">
              <a:solidFill>
                <a:srgbClr val="3C3C3B"/>
              </a:solidFill>
            </a:endParaRPr>
          </a:p>
          <a:p>
            <a:pPr lvl="1"/>
            <a:r>
              <a:rPr lang="en-GB" sz="1800" b="0" dirty="0">
                <a:solidFill>
                  <a:srgbClr val="3C3C3B"/>
                </a:solidFill>
              </a:rPr>
              <a:t>National Blueprint is the first of its kind in the UK.</a:t>
            </a:r>
            <a:br>
              <a:rPr lang="en-GB" sz="1800" b="0" dirty="0">
                <a:solidFill>
                  <a:srgbClr val="3C3C3B"/>
                </a:solidFill>
              </a:rPr>
            </a:br>
            <a:endParaRPr lang="en-GB" sz="1800" b="0" dirty="0">
              <a:solidFill>
                <a:srgbClr val="3C3C3B"/>
              </a:solidFill>
            </a:endParaRPr>
          </a:p>
          <a:p>
            <a:pPr lvl="1"/>
            <a:r>
              <a:rPr lang="en-GB" sz="1800" b="0" dirty="0">
                <a:solidFill>
                  <a:srgbClr val="3C3C3B"/>
                </a:solidFill>
              </a:rPr>
              <a:t>We believe learning can be implemented across every NHS Board for improved, equitable and more sustainable services.</a:t>
            </a:r>
            <a:endParaRPr lang="en-GB" b="0" dirty="0">
              <a:solidFill>
                <a:srgbClr val="3C3C3B"/>
              </a:solidFill>
            </a:endParaRPr>
          </a:p>
          <a:p>
            <a:pPr lvl="2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IBD in Scotland- Scotland Leading the Way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822825" y="6150501"/>
            <a:ext cx="3962400" cy="2"/>
          </a:xfrm>
          <a:prstGeom prst="line">
            <a:avLst/>
          </a:prstGeom>
          <a:ln w="50800" cap="rnd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Placeholder 14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11191" b="11191"/>
          <a:stretch>
            <a:fillRect/>
          </a:stretch>
        </p:blipFill>
        <p:spPr>
          <a:xfrm>
            <a:off x="4688970" y="1752600"/>
            <a:ext cx="4008438" cy="4463473"/>
          </a:xfrm>
        </p:spPr>
      </p:pic>
    </p:spTree>
    <p:extLst>
      <p:ext uri="{BB962C8B-B14F-4D97-AF65-F5344CB8AC3E}">
        <p14:creationId xmlns:p14="http://schemas.microsoft.com/office/powerpoint/2010/main" val="33128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9EB30-49C7-1D45-BD1D-A0C73629F5A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IBD-Why me?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412" y="3217976"/>
            <a:ext cx="3180944" cy="1889733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500651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9EB30-49C7-1D45-BD1D-A0C73629F5A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To understand how and why I have ended up working for </a:t>
            </a:r>
            <a:br>
              <a:rPr lang="en-GB" sz="1800" dirty="0"/>
            </a:br>
            <a:r>
              <a:rPr lang="en-GB" sz="1800" dirty="0"/>
              <a:t>Crohn’s and Colitis UK, we need to rewind to 2007….</a:t>
            </a:r>
          </a:p>
          <a:p>
            <a:endParaRPr lang="en-GB" sz="1800" dirty="0"/>
          </a:p>
          <a:p>
            <a:r>
              <a:rPr lang="en-GB" sz="1800" dirty="0"/>
              <a:t>One of the first hurdles I faced was getting a diagnosis. </a:t>
            </a:r>
            <a:br>
              <a:rPr lang="en-GB" sz="1800" dirty="0"/>
            </a:br>
            <a:r>
              <a:rPr lang="en-GB" sz="1800" dirty="0"/>
              <a:t>Many patients report that their IBD diagnosis was only </a:t>
            </a:r>
            <a:br>
              <a:rPr lang="en-GB" sz="1800" dirty="0"/>
            </a:br>
            <a:r>
              <a:rPr lang="en-GB" sz="1800" dirty="0"/>
              <a:t>made after long periods of coping with difficult and </a:t>
            </a:r>
            <a:br>
              <a:rPr lang="en-GB" sz="1800" dirty="0"/>
            </a:br>
            <a:r>
              <a:rPr lang="en-GB" sz="1800" dirty="0"/>
              <a:t>distressing symptoms.</a:t>
            </a:r>
          </a:p>
          <a:p>
            <a:endParaRPr lang="en-GB" sz="1800" dirty="0"/>
          </a:p>
          <a:p>
            <a:r>
              <a:rPr lang="en-GB" sz="1800" dirty="0"/>
              <a:t>My GP did not use blood tests or </a:t>
            </a:r>
            <a:r>
              <a:rPr lang="en-GB" sz="1800" dirty="0" err="1"/>
              <a:t>fecal</a:t>
            </a:r>
            <a:r>
              <a:rPr lang="en-GB" sz="1800" dirty="0"/>
              <a:t> calprotectin to decide if I should be referred for endoscopy. Only took action after I mentioned family history of UC.</a:t>
            </a:r>
          </a:p>
          <a:p>
            <a:endParaRPr lang="en-GB" sz="1800" dirty="0"/>
          </a:p>
          <a:p>
            <a:r>
              <a:rPr lang="en-GB" sz="1800" dirty="0"/>
              <a:t>Lack of appropriate information and support at this stage. I left the UK to work in  a ski resort in France with no arrangements for ongoing care or repeat prescriptions.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Diagnosis- the start of my IBD journey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2617" y="1089352"/>
            <a:ext cx="2161309" cy="290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79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9EB30-49C7-1D45-BD1D-A0C73629F5A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endParaRPr lang="en-GB" sz="1800" dirty="0"/>
          </a:p>
          <a:p>
            <a:r>
              <a:rPr lang="en-GB" sz="1800" dirty="0"/>
              <a:t>First serious flare hit in 2008. I ended up on a ward having </a:t>
            </a:r>
            <a:br>
              <a:rPr lang="en-GB" sz="1800" dirty="0"/>
            </a:br>
            <a:r>
              <a:rPr lang="en-GB" sz="1800" dirty="0"/>
              <a:t>IV steroids 400 miles from home.</a:t>
            </a:r>
          </a:p>
          <a:p>
            <a:endParaRPr lang="en-GB" sz="1800" dirty="0"/>
          </a:p>
          <a:p>
            <a:r>
              <a:rPr lang="en-GB" sz="1800" dirty="0"/>
              <a:t>Battled depression as I struggled with drug side effects and </a:t>
            </a:r>
            <a:br>
              <a:rPr lang="en-GB" sz="1800" dirty="0"/>
            </a:br>
            <a:r>
              <a:rPr lang="en-GB" sz="1800" dirty="0"/>
              <a:t>found myself unemployed as I abandoned career and travel plans.</a:t>
            </a:r>
          </a:p>
          <a:p>
            <a:endParaRPr lang="en-GB" sz="1800" dirty="0"/>
          </a:p>
          <a:p>
            <a:r>
              <a:rPr lang="en-GB" sz="1800" dirty="0"/>
              <a:t>Moved to Glasgow for new job and got involved with local group of Crohn’s and Colitis UK. Contributed to national volunteering and membership committee.</a:t>
            </a:r>
          </a:p>
          <a:p>
            <a:endParaRPr lang="en-GB" sz="1800" dirty="0"/>
          </a:p>
          <a:p>
            <a:r>
              <a:rPr lang="en-GB" sz="1800" dirty="0"/>
              <a:t>Bought first home with partner aged 34 but was refused life insurance!</a:t>
            </a:r>
          </a:p>
          <a:p>
            <a:endParaRPr lang="en-GB" sz="1800" dirty="0"/>
          </a:p>
          <a:p>
            <a:r>
              <a:rPr lang="en-GB" sz="1800" dirty="0"/>
              <a:t>Seriously ill for best part of 2 years, culminating in an emergency subtotal colectomy in 2011. I continued to work full time throughout this period.</a:t>
            </a:r>
          </a:p>
          <a:p>
            <a:endParaRPr lang="en-GB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Maintaining remission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153" y="978515"/>
            <a:ext cx="1698313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574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9EB30-49C7-1D45-BD1D-A0C73629F5A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endParaRPr lang="en-GB" sz="1800" dirty="0"/>
          </a:p>
          <a:p>
            <a:r>
              <a:rPr lang="en-GB" sz="1800" dirty="0"/>
              <a:t>I clashed with new consultant and felt my </a:t>
            </a:r>
            <a:br>
              <a:rPr lang="en-GB" sz="1800" dirty="0"/>
            </a:br>
            <a:r>
              <a:rPr lang="en-GB" sz="1800" dirty="0"/>
              <a:t>symptoms were not ‘believed.’ Referred to </a:t>
            </a:r>
            <a:br>
              <a:rPr lang="en-GB" sz="1800" dirty="0"/>
            </a:br>
            <a:r>
              <a:rPr lang="en-GB" sz="1800" dirty="0"/>
              <a:t>psychiatrist who discharged me.</a:t>
            </a:r>
          </a:p>
          <a:p>
            <a:endParaRPr lang="en-GB" sz="1800" dirty="0"/>
          </a:p>
          <a:p>
            <a:r>
              <a:rPr lang="en-GB" sz="1800" dirty="0"/>
              <a:t>I did not respond to </a:t>
            </a:r>
            <a:r>
              <a:rPr lang="en-GB" sz="1800" dirty="0" err="1"/>
              <a:t>immunosuppressants</a:t>
            </a:r>
            <a:r>
              <a:rPr lang="en-GB" sz="1800" dirty="0"/>
              <a:t> and could not tolerate side effects.</a:t>
            </a:r>
          </a:p>
          <a:p>
            <a:endParaRPr lang="en-GB" sz="1800" dirty="0"/>
          </a:p>
          <a:p>
            <a:r>
              <a:rPr lang="en-GB" sz="1800" dirty="0"/>
              <a:t>My colitis spiralled out of control and no access to an IBD nurse, a helpline or rapid access clinic. I lost 2 stone in 3 months and was admitted twice for IV steroids.</a:t>
            </a:r>
          </a:p>
          <a:p>
            <a:endParaRPr lang="en-GB" sz="1800" dirty="0"/>
          </a:p>
          <a:p>
            <a:r>
              <a:rPr lang="en-GB" sz="1800" dirty="0"/>
              <a:t>No discussion of biologics or rescue therapy. Was starting to develop sepsis.</a:t>
            </a:r>
          </a:p>
          <a:p>
            <a:endParaRPr lang="en-GB" sz="1800" dirty="0"/>
          </a:p>
          <a:p>
            <a:r>
              <a:rPr lang="en-GB" sz="1800" dirty="0"/>
              <a:t>My colectomy was life saving but very traumatic. I lodged a formal complaint with Health Board then took it to SPSO, citing IBD Standards which were not met.</a:t>
            </a:r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with services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1890" y="1089352"/>
            <a:ext cx="3146829" cy="184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621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9EB30-49C7-1D45-BD1D-A0C73629F5A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360000" y="2235200"/>
            <a:ext cx="8448719" cy="4003040"/>
          </a:xfrm>
        </p:spPr>
        <p:txBody>
          <a:bodyPr>
            <a:normAutofit/>
          </a:bodyPr>
          <a:lstStyle/>
          <a:p>
            <a:r>
              <a:rPr lang="en-GB" sz="1800" dirty="0"/>
              <a:t>Having a stoma has made a massive impact on my </a:t>
            </a:r>
            <a:br>
              <a:rPr lang="en-GB" sz="1800" dirty="0"/>
            </a:br>
            <a:r>
              <a:rPr lang="en-GB" sz="1800" dirty="0"/>
              <a:t>quality of life, but still has its challenges.</a:t>
            </a:r>
            <a:br>
              <a:rPr lang="en-GB" sz="1800" dirty="0"/>
            </a:br>
            <a:endParaRPr lang="en-GB" sz="1800" dirty="0"/>
          </a:p>
          <a:p>
            <a:r>
              <a:rPr lang="en-GB" sz="1800" dirty="0"/>
              <a:t>Organisations like Crohn’s and Colitis UK and individual campaigners are breaking down barriers and challenging discrimination but still a lot of stigma.</a:t>
            </a:r>
          </a:p>
          <a:p>
            <a:endParaRPr lang="en-GB" sz="1800" dirty="0"/>
          </a:p>
          <a:p>
            <a:r>
              <a:rPr lang="en-GB" sz="1800" dirty="0"/>
              <a:t>In 2014 I had emergency surgery for a small bowel obstruction and then developed sepsis. I managed to get back to work after 2 months off.</a:t>
            </a:r>
          </a:p>
          <a:p>
            <a:endParaRPr lang="en-GB" sz="1800" dirty="0"/>
          </a:p>
          <a:p>
            <a:r>
              <a:rPr lang="en-GB" sz="1800" dirty="0"/>
              <a:t>Surgery left me with pelvic adhesions and unable to conceive. After 2 rounds of IVF and a healthy pregnancy my son was born in March 2016!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0000" y="1089351"/>
            <a:ext cx="8448719" cy="1016539"/>
          </a:xfrm>
        </p:spPr>
        <p:txBody>
          <a:bodyPr/>
          <a:lstStyle/>
          <a:p>
            <a:r>
              <a:rPr lang="en-GB" dirty="0"/>
              <a:t>Ileostomy- a new lease of life </a:t>
            </a:r>
            <a:br>
              <a:rPr lang="en-GB" dirty="0"/>
            </a:br>
            <a:r>
              <a:rPr lang="en-GB" dirty="0"/>
              <a:t>but not plain sailing!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8437" y="1014268"/>
            <a:ext cx="26416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435670"/>
      </p:ext>
    </p:extLst>
  </p:cSld>
  <p:clrMapOvr>
    <a:masterClrMapping/>
  </p:clrMapOvr>
</p:sld>
</file>

<file path=ppt/theme/theme1.xml><?xml version="1.0" encoding="utf-8"?>
<a:theme xmlns:a="http://schemas.openxmlformats.org/drawingml/2006/main" name="HF Corporate Template 2014">
  <a:themeElements>
    <a:clrScheme name="CROHN'S &amp; COLITIS 1">
      <a:dk1>
        <a:srgbClr val="2D2D2C"/>
      </a:dk1>
      <a:lt1>
        <a:sysClr val="window" lastClr="FFFFFF"/>
      </a:lt1>
      <a:dk2>
        <a:srgbClr val="512172"/>
      </a:dk2>
      <a:lt2>
        <a:srgbClr val="FFFFFF"/>
      </a:lt2>
      <a:accent1>
        <a:srgbClr val="1DADC4"/>
      </a:accent1>
      <a:accent2>
        <a:srgbClr val="9FBB08"/>
      </a:accent2>
      <a:accent3>
        <a:srgbClr val="C12169"/>
      </a:accent3>
      <a:accent4>
        <a:srgbClr val="E65709"/>
      </a:accent4>
      <a:accent5>
        <a:srgbClr val="FAB309"/>
      </a:accent5>
      <a:accent6>
        <a:srgbClr val="DC1C10"/>
      </a:accent6>
      <a:hlink>
        <a:srgbClr val="0950A3"/>
      </a:hlink>
      <a:folHlink>
        <a:srgbClr val="51951E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1D3D5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ESF.thmx</Template>
  <TotalTime>798</TotalTime>
  <Words>175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HF Corporate Template 2014</vt:lpstr>
      <vt:lpstr>A personal journey through IBD  </vt:lpstr>
      <vt:lpstr>Who are we?</vt:lpstr>
      <vt:lpstr>What do we do?</vt:lpstr>
      <vt:lpstr>IBD in Scotland- Scotland Leading the Way</vt:lpstr>
      <vt:lpstr>IBD-Why me? </vt:lpstr>
      <vt:lpstr>Diagnosis- the start of my IBD journey</vt:lpstr>
      <vt:lpstr>Maintaining remission</vt:lpstr>
      <vt:lpstr>Challenges with services</vt:lpstr>
      <vt:lpstr>Ileostomy- a new lease of life  but not plain sailing!</vt:lpstr>
      <vt:lpstr>Working with Crohn’s and Colitis UK-  a new chapter</vt:lpstr>
      <vt:lpstr>Email: nancy.greig@crohnsandcolitis.org.uk  Tel: 0141 404 0231  https://stv.tv/news/features/1354516-world-ibd-day-what-its-like-to-live-with-an-invisible-illness/  </vt:lpstr>
      <vt:lpstr>PowerPoint Presentation</vt:lpstr>
      <vt:lpstr>PowerPoint Presentation</vt:lpstr>
    </vt:vector>
  </TitlesOfParts>
  <Company>Forster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Colette Langford</dc:creator>
  <cp:lastModifiedBy>Nancy Greig</cp:lastModifiedBy>
  <cp:revision>63</cp:revision>
  <cp:lastPrinted>2013-11-13T17:42:53Z</cp:lastPrinted>
  <dcterms:created xsi:type="dcterms:W3CDTF">2014-04-01T13:27:27Z</dcterms:created>
  <dcterms:modified xsi:type="dcterms:W3CDTF">2017-01-24T11:37:44Z</dcterms:modified>
</cp:coreProperties>
</file>