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5"/>
  </p:sldMasterIdLst>
  <p:notesMasterIdLst>
    <p:notesMasterId r:id="rId37"/>
  </p:notesMasterIdLst>
  <p:handoutMasterIdLst>
    <p:handoutMasterId r:id="rId38"/>
  </p:handoutMasterIdLst>
  <p:sldIdLst>
    <p:sldId id="473" r:id="rId6"/>
    <p:sldId id="510" r:id="rId7"/>
    <p:sldId id="511" r:id="rId8"/>
    <p:sldId id="478" r:id="rId9"/>
    <p:sldId id="483" r:id="rId10"/>
    <p:sldId id="477" r:id="rId11"/>
    <p:sldId id="470" r:id="rId12"/>
    <p:sldId id="476" r:id="rId13"/>
    <p:sldId id="490" r:id="rId14"/>
    <p:sldId id="479" r:id="rId15"/>
    <p:sldId id="498" r:id="rId16"/>
    <p:sldId id="491" r:id="rId17"/>
    <p:sldId id="481" r:id="rId18"/>
    <p:sldId id="486" r:id="rId19"/>
    <p:sldId id="505" r:id="rId20"/>
    <p:sldId id="501" r:id="rId21"/>
    <p:sldId id="480" r:id="rId22"/>
    <p:sldId id="487" r:id="rId23"/>
    <p:sldId id="489" r:id="rId24"/>
    <p:sldId id="499" r:id="rId25"/>
    <p:sldId id="467" r:id="rId26"/>
    <p:sldId id="500" r:id="rId27"/>
    <p:sldId id="466" r:id="rId28"/>
    <p:sldId id="450" r:id="rId29"/>
    <p:sldId id="495" r:id="rId30"/>
    <p:sldId id="454" r:id="rId31"/>
    <p:sldId id="503" r:id="rId32"/>
    <p:sldId id="506" r:id="rId33"/>
    <p:sldId id="508" r:id="rId34"/>
    <p:sldId id="509" r:id="rId35"/>
    <p:sldId id="497" r:id="rId36"/>
  </p:sldIdLst>
  <p:sldSz cx="9144000" cy="6858000" type="screen4x3"/>
  <p:notesSz cx="6797675" cy="9856788"/>
  <p:custShowLst>
    <p:custShow name="Custom Show 1" id="0">
      <p:sldLst>
        <p:sld r:id="rId29"/>
        <p:sld r:id="rId31"/>
      </p:sldLst>
    </p:custShow>
  </p:custShow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C263C7-DAF5-4EF6-BD7A-825265C4EA66}">
          <p14:sldIdLst/>
        </p14:section>
        <p14:section name="Untitled Section" id="{087BDE14-35CD-4382-A9C3-9B031A5E3A79}">
          <p14:sldIdLst>
            <p14:sldId id="473"/>
            <p14:sldId id="510"/>
            <p14:sldId id="511"/>
            <p14:sldId id="478"/>
            <p14:sldId id="483"/>
            <p14:sldId id="477"/>
            <p14:sldId id="470"/>
            <p14:sldId id="476"/>
            <p14:sldId id="490"/>
            <p14:sldId id="479"/>
            <p14:sldId id="498"/>
            <p14:sldId id="491"/>
            <p14:sldId id="481"/>
            <p14:sldId id="486"/>
            <p14:sldId id="505"/>
            <p14:sldId id="501"/>
            <p14:sldId id="480"/>
            <p14:sldId id="487"/>
            <p14:sldId id="489"/>
            <p14:sldId id="499"/>
            <p14:sldId id="467"/>
            <p14:sldId id="500"/>
            <p14:sldId id="466"/>
            <p14:sldId id="450"/>
            <p14:sldId id="495"/>
            <p14:sldId id="454"/>
            <p14:sldId id="503"/>
            <p14:sldId id="506"/>
            <p14:sldId id="508"/>
            <p14:sldId id="509"/>
            <p14:sldId id="4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4"/>
    <a:srgbClr val="FF6600"/>
    <a:srgbClr val="00A84C"/>
    <a:srgbClr val="FF0000"/>
    <a:srgbClr val="000000"/>
    <a:srgbClr val="000099"/>
    <a:srgbClr val="CC00CC"/>
    <a:srgbClr val="EAEAEA"/>
    <a:srgbClr val="F7530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35" autoAdjust="0"/>
    <p:restoredTop sz="88400" autoAdjust="0"/>
  </p:normalViewPr>
  <p:slideViewPr>
    <p:cSldViewPr>
      <p:cViewPr>
        <p:scale>
          <a:sx n="100" d="100"/>
          <a:sy n="100" d="100"/>
        </p:scale>
        <p:origin x="-89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648" y="-96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0" tIns="48314" rIns="96630" bIns="48314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0" tIns="48314" rIns="96630" bIns="4831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974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0" tIns="48314" rIns="96630" bIns="48314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64974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0" tIns="48314" rIns="96630" bIns="4831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40F62C94-0A55-441F-BC57-67BA1C59EE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44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16190" y="1"/>
            <a:ext cx="3552825" cy="40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5600" y="565150"/>
            <a:ext cx="3776663" cy="283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36725" y="3641322"/>
            <a:ext cx="3551238" cy="56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516190" y="9469012"/>
            <a:ext cx="3984625" cy="3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6788">
              <a:tabLst>
                <a:tab pos="4259263" algn="r"/>
              </a:tabLst>
              <a:defRPr sz="1100" b="0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GB"/>
              <a:t>For Broker-Dealer Use Only/ Not for Use with the Public	</a:t>
            </a:r>
            <a:fld id="{060F237E-0416-44B2-A239-5656B2525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27142"/>
            <a:ext cx="2946400" cy="49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66439E1F-58C3-4FB8-B5DE-64AC4BA168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12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11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114300" algn="l" rtl="0" eaLnBrk="0" fontAlgn="base" hangingPunct="0">
      <a:lnSpc>
        <a:spcPct val="11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228600" algn="l" rtl="0" eaLnBrk="0" fontAlgn="base" hangingPunct="0">
      <a:lnSpc>
        <a:spcPct val="11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342900" algn="l" rtl="0" eaLnBrk="0" fontAlgn="base" hangingPunct="0">
      <a:lnSpc>
        <a:spcPct val="11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457200" algn="l" rtl="0" eaLnBrk="0" fontAlgn="base" hangingPunct="0">
      <a:lnSpc>
        <a:spcPct val="11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57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9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3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33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0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X3 examples</a:t>
            </a:r>
            <a:r>
              <a:rPr lang="en-GB" baseline="0" dirty="0" smtClean="0"/>
              <a:t> of application form questions</a:t>
            </a:r>
          </a:p>
          <a:p>
            <a:r>
              <a:rPr lang="en-GB" baseline="0" dirty="0" smtClean="0"/>
              <a:t>The application form is key to capturing the right risks. </a:t>
            </a:r>
          </a:p>
          <a:p>
            <a:r>
              <a:rPr lang="en-GB" baseline="0" dirty="0" smtClean="0"/>
              <a:t>If we don’t ask the right questions we wont get the disclosures in the first place to reveal the red flag risks for us to assess</a:t>
            </a:r>
          </a:p>
          <a:p>
            <a:pPr marL="0" indent="0">
              <a:buNone/>
            </a:pPr>
            <a:r>
              <a:rPr lang="en-GB" baseline="0" dirty="0" smtClean="0"/>
              <a:t>Application form questions can be open to interpretation – therefore we need to ensure questions asked on the application form will be interpreted as intended.</a:t>
            </a:r>
          </a:p>
          <a:p>
            <a:pPr marL="0" indent="0">
              <a:buNone/>
            </a:pPr>
            <a:r>
              <a:rPr lang="en-GB" baseline="0" dirty="0" smtClean="0"/>
              <a:t>This is our first line of defence to protection - </a:t>
            </a:r>
          </a:p>
          <a:p>
            <a:pPr marL="0" indent="0">
              <a:buNone/>
            </a:pPr>
            <a:r>
              <a:rPr lang="en-GB" baseline="0" dirty="0" smtClean="0"/>
              <a:t>Close contact with our claim team allows us to understand our claim experience and appreciate the challenges our assessors face:</a:t>
            </a:r>
          </a:p>
          <a:p>
            <a:pPr marL="0" indent="0">
              <a:buNone/>
            </a:pPr>
            <a:r>
              <a:rPr lang="en-GB" baseline="0" dirty="0" smtClean="0"/>
              <a:t>One of the key issues highlighted is application form terminology:-</a:t>
            </a:r>
          </a:p>
          <a:p>
            <a:pPr marL="0" indent="0">
              <a:buNone/>
            </a:pPr>
            <a:r>
              <a:rPr lang="en-GB" baseline="0" dirty="0" smtClean="0"/>
              <a:t>If we don’t ask the right questions, FOS will overturn our decision and claim payment</a:t>
            </a:r>
          </a:p>
          <a:p>
            <a:pPr marL="0" indent="0">
              <a:buNone/>
            </a:pPr>
            <a:r>
              <a:rPr lang="en-GB" baseline="0" dirty="0" smtClean="0"/>
              <a:t>TERMINOLOGY IMPACTING ON CLAIMS EXPERIENCE:-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Experience has shown us that it is difficult to prove “intention”  or “expectation”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An applicant may not consider the risk to be a condition or disorder – particularly if they have not had a diagnosis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Difficult to prove it is a problem to the applicant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Suffering / Suffered (from) – difficult to define suffering and/or prove they are or were “suffering”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Affecting – difficult to prove this is affecting them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Medical advice – this term relies on specific “advice” being given by a medical professional and a general consultation often falls outside of this (e.g. a chat with a GP about a mole may not contain any actual advice)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Disease – may not be considered a disease (e.g. disc degeneration of the spine)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Is the application form designed linked to early claim experience?</a:t>
            </a:r>
          </a:p>
          <a:p>
            <a:pPr marL="0" indent="0">
              <a:buNone/>
            </a:pPr>
            <a:r>
              <a:rPr lang="en-GB" baseline="0" dirty="0" smtClean="0"/>
              <a:t>Do underwriters read the application question and disclosure or just the disclosure?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87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98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52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05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197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515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9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3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cid:image001.jpg@01CCCF77.BFA289E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yrf from above HR Gettydv095042.tif"/>
          <p:cNvPicPr>
            <a:picLocks noChangeAspect="1"/>
          </p:cNvPicPr>
          <p:nvPr userDrawn="1"/>
        </p:nvPicPr>
        <p:blipFill>
          <a:blip r:embed="rId2" cstate="print"/>
          <a:srcRect l="991" r="394" b="14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572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79512" y="2204864"/>
            <a:ext cx="5943600" cy="936104"/>
          </a:xfrm>
          <a:ln/>
        </p:spPr>
        <p:txBody>
          <a:bodyPr lIns="91440" tIns="45720" rIns="91440" bIns="45720" anchor="b"/>
          <a:lstStyle>
            <a:lvl1pPr>
              <a:defRPr sz="3200" i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5572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512" y="3212976"/>
            <a:ext cx="6400800" cy="648072"/>
          </a:xfrm>
          <a:ln/>
        </p:spPr>
        <p:txBody>
          <a:bodyPr lIns="91440" tIns="45720" rIns="91440" bIns="45720"/>
          <a:lstStyle>
            <a:lvl1pPr marL="0" indent="17463" algn="l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251520" y="6237312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1268760"/>
            <a:chOff x="0" y="0"/>
            <a:chExt cx="9144000" cy="1268760"/>
          </a:xfrm>
        </p:grpSpPr>
        <p:pic>
          <p:nvPicPr>
            <p:cNvPr id="11" name="75155a8f-acb5-4c8e-86d3-2680ae805e4b" descr="cid:image001.jpg@01CCCF77.BFA289E0"/>
            <p:cNvPicPr/>
            <p:nvPr userDrawn="1"/>
          </p:nvPicPr>
          <p:blipFill>
            <a:blip r:embed="rId3" r:link="rId4" cstate="print"/>
            <a:srcRect t="6195" r="64310"/>
            <a:stretch>
              <a:fillRect/>
            </a:stretch>
          </p:blipFill>
          <p:spPr bwMode="auto">
            <a:xfrm>
              <a:off x="0" y="0"/>
              <a:ext cx="9144000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75155a8f-acb5-4c8e-86d3-2680ae805e4b" descr="cid:image001.jpg@01CCCF77.BFA289E0"/>
            <p:cNvPicPr/>
            <p:nvPr userDrawn="1"/>
          </p:nvPicPr>
          <p:blipFill>
            <a:blip r:embed="rId3" r:link="rId4" cstate="print"/>
            <a:srcRect l="54530" t="46761" r="5372" b="15972"/>
            <a:stretch>
              <a:fillRect/>
            </a:stretch>
          </p:blipFill>
          <p:spPr bwMode="auto">
            <a:xfrm>
              <a:off x="6804248" y="815636"/>
              <a:ext cx="2232248" cy="38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75155a8f-acb5-4c8e-86d3-2680ae805e4b" descr="cid:image001.jpg@01CCCF77.BFA289E0"/>
            <p:cNvPicPr/>
            <p:nvPr userDrawn="1"/>
          </p:nvPicPr>
          <p:blipFill>
            <a:blip r:embed="rId3" r:link="rId4" cstate="print"/>
            <a:srcRect l="34856" t="30170" r="44606"/>
            <a:stretch>
              <a:fillRect/>
            </a:stretch>
          </p:blipFill>
          <p:spPr bwMode="auto">
            <a:xfrm>
              <a:off x="7308304" y="116632"/>
              <a:ext cx="1152128" cy="71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 userDrawn="1"/>
        </p:nvSpPr>
        <p:spPr bwMode="auto">
          <a:xfrm>
            <a:off x="179512" y="2276872"/>
            <a:ext cx="8964488" cy="165618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23928" y="630932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>
                <a:solidFill>
                  <a:schemeClr val="bg1"/>
                </a:solidFill>
              </a:rPr>
              <a:t>Reassuringly refreshing</a:t>
            </a: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8424" y="6237312"/>
            <a:ext cx="622300" cy="476250"/>
          </a:xfrm>
          <a:ln/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6FEA7-7907-4B77-84DA-A632B3E6B0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1"/>
            <a:ext cx="8147248" cy="4488904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lvl4pPr>
            <a:lvl5pPr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A3F802-4D94-4598-9567-BC3CE0B060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76400"/>
            <a:ext cx="3771900" cy="47275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76400"/>
            <a:ext cx="3771900" cy="47275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6021-7A80-4BDF-945D-816C6EB8B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9B416-4566-4B9B-BEAA-EE7F731F3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CCCF77.BFA289E0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1268760"/>
            <a:chOff x="0" y="0"/>
            <a:chExt cx="9144000" cy="1268760"/>
          </a:xfrm>
        </p:grpSpPr>
        <p:pic>
          <p:nvPicPr>
            <p:cNvPr id="11" name="75155a8f-acb5-4c8e-86d3-2680ae805e4b" descr="cid:image001.jpg@01CCCF77.BFA289E0"/>
            <p:cNvPicPr/>
            <p:nvPr userDrawn="1"/>
          </p:nvPicPr>
          <p:blipFill>
            <a:blip r:embed="rId7" r:link="rId8" cstate="print"/>
            <a:srcRect t="6195" r="64310"/>
            <a:stretch>
              <a:fillRect/>
            </a:stretch>
          </p:blipFill>
          <p:spPr bwMode="auto">
            <a:xfrm>
              <a:off x="0" y="0"/>
              <a:ext cx="9144000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75155a8f-acb5-4c8e-86d3-2680ae805e4b" descr="cid:image001.jpg@01CCCF77.BFA289E0"/>
            <p:cNvPicPr/>
            <p:nvPr userDrawn="1"/>
          </p:nvPicPr>
          <p:blipFill>
            <a:blip r:embed="rId7" r:link="rId8" cstate="print"/>
            <a:srcRect l="54530" t="46761" r="5372" b="15972"/>
            <a:stretch>
              <a:fillRect/>
            </a:stretch>
          </p:blipFill>
          <p:spPr bwMode="auto">
            <a:xfrm>
              <a:off x="6804248" y="815636"/>
              <a:ext cx="2232248" cy="38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75155a8f-acb5-4c8e-86d3-2680ae805e4b" descr="cid:image001.jpg@01CCCF77.BFA289E0"/>
            <p:cNvPicPr/>
            <p:nvPr userDrawn="1"/>
          </p:nvPicPr>
          <p:blipFill>
            <a:blip r:embed="rId7" r:link="rId8" cstate="print"/>
            <a:srcRect l="34856" t="30170" r="44606"/>
            <a:stretch>
              <a:fillRect/>
            </a:stretch>
          </p:blipFill>
          <p:spPr bwMode="auto">
            <a:xfrm>
              <a:off x="7308304" y="116632"/>
              <a:ext cx="1152128" cy="71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696200" cy="472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5469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2700">
            <a:solidFill>
              <a:srgbClr val="00497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5470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7538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409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470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157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409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47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237312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24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A3F802-4D94-4598-9567-BC3CE0B060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14672" y="188640"/>
            <a:ext cx="6417568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91" r:id="rId2"/>
    <p:sldLayoutId id="2147484190" r:id="rId3"/>
    <p:sldLayoutId id="2147484192" r:id="rId4"/>
    <p:sldLayoutId id="2147484194" r:id="rId5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1C5C"/>
          </a:solidFill>
          <a:latin typeface="Century Gothic" pitchFamily="34" charset="0"/>
        </a:defRPr>
      </a:lvl9pPr>
    </p:titleStyle>
    <p:bodyStyle>
      <a:lvl1pPr marL="282575" indent="-265113" algn="l" rtl="0" eaLnBrk="0" fontAlgn="base" hangingPunct="0">
        <a:spcBef>
          <a:spcPct val="0"/>
        </a:spcBef>
        <a:spcAft>
          <a:spcPct val="20000"/>
        </a:spcAft>
        <a:buClr>
          <a:srgbClr val="00497A"/>
        </a:buClr>
        <a:buFont typeface="Wingdings" pitchFamily="2" charset="2"/>
        <a:buChar char="§"/>
        <a:defRPr sz="2400">
          <a:solidFill>
            <a:srgbClr val="013099"/>
          </a:solidFill>
          <a:latin typeface="+mn-lt"/>
          <a:ea typeface="+mn-ea"/>
          <a:cs typeface="+mn-cs"/>
        </a:defRPr>
      </a:lvl1pPr>
      <a:lvl2pPr marL="1093788" indent="-265113" algn="l" rtl="0" eaLnBrk="0" fontAlgn="base" hangingPunct="0">
        <a:spcBef>
          <a:spcPct val="0"/>
        </a:spcBef>
        <a:spcAft>
          <a:spcPct val="20000"/>
        </a:spcAft>
        <a:buClr>
          <a:srgbClr val="00497A"/>
        </a:buClr>
        <a:buFont typeface="Wingdings" pitchFamily="2" charset="2"/>
        <a:buChar char="§"/>
        <a:defRPr sz="2400">
          <a:solidFill>
            <a:srgbClr val="013099"/>
          </a:solidFill>
          <a:latin typeface="+mn-lt"/>
        </a:defRPr>
      </a:lvl2pPr>
      <a:lvl3pPr marL="1931988" indent="-274638" algn="l" rtl="0" eaLnBrk="0" fontAlgn="base" hangingPunct="0">
        <a:spcBef>
          <a:spcPct val="0"/>
        </a:spcBef>
        <a:spcAft>
          <a:spcPct val="20000"/>
        </a:spcAft>
        <a:buClr>
          <a:srgbClr val="00497A"/>
        </a:buClr>
        <a:buFont typeface="Wingdings" pitchFamily="2" charset="2"/>
        <a:buChar char="§"/>
        <a:defRPr sz="2400">
          <a:solidFill>
            <a:srgbClr val="013099"/>
          </a:solidFill>
          <a:latin typeface="+mn-lt"/>
        </a:defRPr>
      </a:lvl3pPr>
      <a:lvl4pPr marL="2751138" indent="-280988" algn="l" rtl="0" eaLnBrk="0" fontAlgn="base" hangingPunct="0">
        <a:spcBef>
          <a:spcPct val="0"/>
        </a:spcBef>
        <a:spcAft>
          <a:spcPct val="20000"/>
        </a:spcAft>
        <a:buClr>
          <a:schemeClr val="accent2">
            <a:lumMod val="20000"/>
            <a:lumOff val="80000"/>
          </a:schemeClr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4pPr>
      <a:lvl5pPr marL="3552825" indent="-254000" algn="l" rtl="0" eaLnBrk="0" fontAlgn="base" hangingPunct="0">
        <a:spcBef>
          <a:spcPct val="0"/>
        </a:spcBef>
        <a:spcAft>
          <a:spcPct val="20000"/>
        </a:spcAft>
        <a:buClr>
          <a:schemeClr val="accent2">
            <a:lumMod val="20000"/>
            <a:lumOff val="80000"/>
          </a:schemeClr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5pPr>
      <a:lvl6pPr marL="4010025" indent="-254000" algn="l" rtl="0" eaLnBrk="0" fontAlgn="base" hangingPunct="0">
        <a:spcBef>
          <a:spcPct val="0"/>
        </a:spcBef>
        <a:spcAft>
          <a:spcPct val="20000"/>
        </a:spcAft>
        <a:buClr>
          <a:srgbClr val="FFFF99"/>
        </a:buClr>
        <a:buFont typeface="Wingdings" pitchFamily="2" charset="2"/>
        <a:buChar char=""/>
        <a:defRPr sz="2400" b="1">
          <a:solidFill>
            <a:schemeClr val="bg1"/>
          </a:solidFill>
          <a:latin typeface="+mn-lt"/>
        </a:defRPr>
      </a:lvl6pPr>
      <a:lvl7pPr marL="4467225" indent="-254000" algn="l" rtl="0" eaLnBrk="0" fontAlgn="base" hangingPunct="0">
        <a:spcBef>
          <a:spcPct val="0"/>
        </a:spcBef>
        <a:spcAft>
          <a:spcPct val="20000"/>
        </a:spcAft>
        <a:buClr>
          <a:srgbClr val="FFFF99"/>
        </a:buClr>
        <a:buFont typeface="Wingdings" pitchFamily="2" charset="2"/>
        <a:buChar char=""/>
        <a:defRPr sz="2400" b="1">
          <a:solidFill>
            <a:schemeClr val="bg1"/>
          </a:solidFill>
          <a:latin typeface="+mn-lt"/>
        </a:defRPr>
      </a:lvl7pPr>
      <a:lvl8pPr marL="4924425" indent="-254000" algn="l" rtl="0" eaLnBrk="0" fontAlgn="base" hangingPunct="0">
        <a:spcBef>
          <a:spcPct val="0"/>
        </a:spcBef>
        <a:spcAft>
          <a:spcPct val="20000"/>
        </a:spcAft>
        <a:buClr>
          <a:srgbClr val="FFFF99"/>
        </a:buClr>
        <a:buFont typeface="Wingdings" pitchFamily="2" charset="2"/>
        <a:buChar char=""/>
        <a:defRPr sz="2400" b="1">
          <a:solidFill>
            <a:schemeClr val="bg1"/>
          </a:solidFill>
          <a:latin typeface="+mn-lt"/>
        </a:defRPr>
      </a:lvl8pPr>
      <a:lvl9pPr marL="5381625" indent="-254000" algn="l" rtl="0" eaLnBrk="0" fontAlgn="base" hangingPunct="0">
        <a:spcBef>
          <a:spcPct val="0"/>
        </a:spcBef>
        <a:spcAft>
          <a:spcPct val="20000"/>
        </a:spcAft>
        <a:buClr>
          <a:srgbClr val="FFFF99"/>
        </a:buClr>
        <a:buFont typeface="Wingdings" pitchFamily="2" charset="2"/>
        <a:buChar char="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43000">
              <a:schemeClr val="bg1">
                <a:lumMod val="45000"/>
                <a:lumOff val="55000"/>
              </a:schemeClr>
            </a:gs>
            <a:gs pos="68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198884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Insert magnifying glass / puzzle with Focus picture here </a:t>
            </a:r>
            <a:endParaRPr lang="en-GB" dirty="0"/>
          </a:p>
        </p:txBody>
      </p:sp>
      <p:pic>
        <p:nvPicPr>
          <p:cNvPr id="1026" name="Picture 2" descr="H:\FOCUS\focus front page.jpg"/>
          <p:cNvPicPr preferRelativeResize="0"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70"/>
            <a:ext cx="9143999" cy="55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70333"/>
            <a:ext cx="59401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4800" spc="-150" dirty="0" smtClean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114300" dist="12700" dir="3000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  <a:r>
              <a:rPr lang="en-GB" sz="4800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4800" spc="-1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n…</a:t>
            </a:r>
            <a:endParaRPr lang="en-GB" sz="48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4800" spc="-1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ritical Illness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4800" spc="-1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nderwriting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4800" spc="-150" dirty="0" smtClean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37335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70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752528"/>
          </a:xfrm>
          <a:solidFill>
            <a:schemeClr val="bg1"/>
          </a:solidFill>
          <a:ln w="25400" cmpd="dbl">
            <a:solidFill>
              <a:schemeClr val="accent1"/>
            </a:solidFill>
          </a:ln>
        </p:spPr>
        <p:txBody>
          <a:bodyPr/>
          <a:lstStyle/>
          <a:p>
            <a:pPr marL="180975" indent="0"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14,000 claims by cause</a:t>
            </a:r>
          </a:p>
          <a:p>
            <a:pPr lvl="2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S/I £57,000</a:t>
            </a:r>
          </a:p>
          <a:p>
            <a:pPr lvl="2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0 = 1</a:t>
            </a:r>
            <a:r>
              <a:rPr lang="en-GB" sz="1800" baseline="30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claims</a:t>
            </a:r>
          </a:p>
          <a:p>
            <a:pPr lvl="2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‘Red’ cells are &gt;average S/I</a:t>
            </a: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6417568" cy="72008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Amount and Duration In-force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0833"/>
              </p:ext>
            </p:extLst>
          </p:nvPr>
        </p:nvGraphicFramePr>
        <p:xfrm>
          <a:off x="395537" y="2996952"/>
          <a:ext cx="5400598" cy="3111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285"/>
                <a:gridCol w="644786"/>
                <a:gridCol w="644786"/>
                <a:gridCol w="564188"/>
                <a:gridCol w="631539"/>
                <a:gridCol w="502857"/>
                <a:gridCol w="502857"/>
                <a:gridCol w="458300"/>
              </a:tblGrid>
              <a:tr h="441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Condition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/Duration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5+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Grand Total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Death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61,826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59,100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60,123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49,399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47,905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42,795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53,594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94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Benign Brain Tumour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74,677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77,548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83,072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71,029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93,112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53,199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73,345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Coma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61,005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50,166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73,504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47,083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60,947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106,385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63,288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CABG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52,657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62,783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53,486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56,873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45,140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53,470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54,121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Heart Attack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56,561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57,085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50,181</a:t>
                      </a:r>
                      <a:endParaRPr lang="en-GB" sz="1000" b="1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49,044</a:t>
                      </a:r>
                      <a:endParaRPr lang="en-GB" sz="1000" b="1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59,006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46,320</a:t>
                      </a:r>
                      <a:endParaRPr lang="en-GB" sz="1000" b="1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52,445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 smtClean="0">
                          <a:effectLst/>
                        </a:rPr>
                        <a:t>HVRoR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111,684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77,445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72,912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99,183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55,035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49,242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69,316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083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Kidney Failure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78,385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52,348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60,489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53,045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48,886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50,232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55,848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197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MOT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75,375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58,752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71,070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8,144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33,001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81,649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72,051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MND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86,690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36,354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44,981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103,335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78,892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63,124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74,112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Multiple Sclerosis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78,056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67,490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74,987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59,547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54,560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61,544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65,913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Stroke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65,005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52,994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48,319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64,592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51,407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50,506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55,285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2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TPD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54,027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75,062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40,862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smtClean="0">
                          <a:effectLst/>
                        </a:rPr>
                        <a:t>48,718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54,124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47,696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</a:rPr>
                        <a:t>50,685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70466"/>
              </p:ext>
            </p:extLst>
          </p:nvPr>
        </p:nvGraphicFramePr>
        <p:xfrm>
          <a:off x="5868144" y="2996952"/>
          <a:ext cx="3024335" cy="3096342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432048"/>
                <a:gridCol w="332346"/>
                <a:gridCol w="531749"/>
                <a:gridCol w="432048"/>
                <a:gridCol w="432048"/>
              </a:tblGrid>
              <a:tr h="470792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5+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108%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</a:tr>
              <a:tr h="2657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107%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3"/>
                    </a:solidFill>
                  </a:tcPr>
                </a:tc>
              </a:tr>
              <a:tr h="2617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</a:tr>
              <a:tr h="2657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280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137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  <a:endParaRPr lang="en-GB" sz="3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</a:tr>
              <a:tr h="2492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152%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7D"/>
                    </a:solidFill>
                  </a:tcPr>
                </a:tc>
              </a:tr>
              <a:tr h="2197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</a:tr>
              <a:tr h="217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</a:tr>
              <a:tr h="19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382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063"/>
            <a:ext cx="914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84785"/>
            <a:ext cx="9073008" cy="4980309"/>
          </a:xfrm>
          <a:solidFill>
            <a:schemeClr val="bg1"/>
          </a:solidFill>
          <a:ln w="25400" cap="sq" cmpd="dbl">
            <a:solidFill>
              <a:schemeClr val="accent1"/>
            </a:solidFill>
            <a:miter lim="800000"/>
          </a:ln>
        </p:spPr>
        <p:txBody>
          <a:bodyPr/>
          <a:lstStyle/>
          <a:p>
            <a:pPr marL="180975" indent="0">
              <a:buNone/>
              <a:tabLst>
                <a:tab pos="447675" algn="l"/>
              </a:tabLst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– Multiple Sclerosis</a:t>
            </a:r>
          </a:p>
          <a:p>
            <a:pPr marL="180975" indent="0">
              <a:buNone/>
              <a:tabLst>
                <a:tab pos="447675" algn="l"/>
              </a:tabLst>
            </a:pPr>
            <a:endParaRPr lang="en-GB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ctr">
              <a:buNone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Insured (claims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indent="0"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Aft>
                <a:spcPts val="0"/>
              </a:spcAft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0">
              <a:spcAft>
                <a:spcPts val="0"/>
              </a:spcAft>
              <a:buNone/>
              <a:tabLst>
                <a:tab pos="542925" algn="l"/>
              </a:tabLst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0">
              <a:spcAft>
                <a:spcPts val="0"/>
              </a:spcAft>
              <a:buNone/>
              <a:tabLst>
                <a:tab pos="542925" algn="l"/>
              </a:tabLst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Incidence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and prevalence of multiple sclerosis in the UK 1990–2010: a descriptive study in the </a:t>
            </a:r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General</a:t>
            </a:r>
          </a:p>
          <a:p>
            <a:pPr marL="542925" indent="0">
              <a:spcAft>
                <a:spcPts val="0"/>
              </a:spcAft>
              <a:buNone/>
              <a:tabLst>
                <a:tab pos="542925" algn="l"/>
              </a:tabLst>
            </a:pP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Practice Research Database</a:t>
            </a:r>
          </a:p>
          <a:p>
            <a:pPr marL="17462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672" y="188640"/>
            <a:ext cx="6417568" cy="72008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Vs Insured - Medical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7890"/>
              </p:ext>
            </p:extLst>
          </p:nvPr>
        </p:nvGraphicFramePr>
        <p:xfrm>
          <a:off x="539552" y="2708920"/>
          <a:ext cx="8064896" cy="15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015"/>
                <a:gridCol w="2034388"/>
                <a:gridCol w="2034388"/>
                <a:gridCol w="1671105"/>
              </a:tblGrid>
              <a:tr h="856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*Population Incidence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Insured</a:t>
                      </a:r>
                      <a:r>
                        <a:rPr lang="en-GB" baseline="0" dirty="0" smtClean="0"/>
                        <a:t> (claims) Incidence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Difference</a:t>
                      </a:r>
                      <a:endParaRPr lang="en-GB" dirty="0"/>
                    </a:p>
                  </a:txBody>
                  <a:tcPr/>
                </a:tc>
              </a:tr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Multiple Sclerosis (Female)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6.19%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+205%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094"/>
            <a:ext cx="914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328592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illnesses are typically 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aged diseases</a:t>
            </a:r>
          </a:p>
          <a:p>
            <a:pPr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that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is an anti-selective product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ages at diagnosis/claim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early duration claims than expected</a:t>
            </a: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average CI sum assured claims in the early years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Disproportionate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insured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Vs population</a:t>
            </a: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Clr>
                <a:srgbClr val="00B050"/>
              </a:buClr>
              <a:buNone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clear sub-set of covered conditions that are targeted 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‘hot spots’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Testicular Cancer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 Cancer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Sclerosis</a:t>
            </a:r>
          </a:p>
          <a:p>
            <a:pPr marL="17462" indent="0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areas of CI risk assessment in which we can help improve </a:t>
            </a:r>
            <a:r>
              <a:rPr lang="en-GB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experience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</a:t>
            </a:r>
          </a:p>
          <a:p>
            <a:pPr lvl="1">
              <a:spcAft>
                <a:spcPts val="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>
              <a:spcAft>
                <a:spcPts val="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lvl="1">
              <a:spcAft>
                <a:spcPts val="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Neurological symptoms</a:t>
            </a:r>
          </a:p>
          <a:p>
            <a:pPr marL="1657350" lvl="2" indent="0">
              <a:spcAft>
                <a:spcPts val="0"/>
              </a:spcAft>
              <a:buClr>
                <a:srgbClr val="00B050"/>
              </a:buClr>
              <a:buNone/>
            </a:pPr>
            <a:endParaRPr lang="en-GB" sz="20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>
              <a:spcAft>
                <a:spcPts val="0"/>
              </a:spcAft>
              <a:buClr>
                <a:srgbClr val="00B050"/>
              </a:buClr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lvl="0" indent="0">
              <a:spcAft>
                <a:spcPts val="0"/>
              </a:spcAft>
              <a:buClr>
                <a:srgbClr val="00B050"/>
              </a:buClr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2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2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story so far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375" y="1694711"/>
            <a:ext cx="6191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44816" cy="100811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of Breast Cancer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2009-2011</a:t>
            </a:r>
            <a:endParaRPr lang="en-GB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1340768"/>
            <a:ext cx="8928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hangingPunct="1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erage Number of New Cases Per Year and Age-Specific Incidence Rates per 100,000 Population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females, UK</a:t>
            </a:r>
            <a:endParaRPr lang="en-US" sz="2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5856" y="4797151"/>
            <a:ext cx="1080120" cy="8065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97" y="587727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0099"/>
                </a:solidFill>
              </a:rPr>
              <a:t>Approximately </a:t>
            </a:r>
            <a:r>
              <a:rPr lang="en-GB" sz="1800" b="0" dirty="0">
                <a:solidFill>
                  <a:srgbClr val="FF0000"/>
                </a:solidFill>
              </a:rPr>
              <a:t>4</a:t>
            </a:r>
            <a:r>
              <a:rPr lang="en-GB" sz="1800" b="0" dirty="0" smtClean="0">
                <a:solidFill>
                  <a:srgbClr val="FF0000"/>
                </a:solidFill>
              </a:rPr>
              <a:t>% </a:t>
            </a:r>
            <a:r>
              <a:rPr lang="en-GB" sz="1800" b="0" dirty="0" smtClean="0">
                <a:solidFill>
                  <a:srgbClr val="000099"/>
                </a:solidFill>
              </a:rPr>
              <a:t>of cases with significantly premature presentation of breast cancer</a:t>
            </a:r>
          </a:p>
          <a:p>
            <a:pPr algn="ctr"/>
            <a:r>
              <a:rPr lang="en-GB" sz="1800" b="0" dirty="0" smtClean="0">
                <a:solidFill>
                  <a:srgbClr val="FF0000"/>
                </a:solidFill>
              </a:rPr>
              <a:t>Atypical and suspicious of a dominant genetic issue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0" y="6581001"/>
            <a:ext cx="9140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</a:t>
            </a:r>
            <a:r>
              <a:rPr lang="en-GB" sz="1000" i="1" dirty="0" smtClean="0"/>
              <a:t>: </a:t>
            </a:r>
            <a:endParaRPr lang="en-GB" sz="10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5" y="6608762"/>
            <a:ext cx="69627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525419"/>
              </p:ext>
            </p:extLst>
          </p:nvPr>
        </p:nvGraphicFramePr>
        <p:xfrm>
          <a:off x="107503" y="1306482"/>
          <a:ext cx="8928993" cy="428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2592288"/>
                <a:gridCol w="5472608"/>
              </a:tblGrid>
              <a:tr h="4953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GB" sz="16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GB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EC8F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Risk</a:t>
                      </a:r>
                      <a:endParaRPr lang="en-GB" sz="1600" dirty="0">
                        <a:solidFill>
                          <a:srgbClr val="EC8F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family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first degree relative &gt;40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first degree relative &lt;40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first/second degree relatives with an average age of 50+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first/second degree relatives with an average age of &gt;60</a:t>
                      </a:r>
                    </a:p>
                  </a:txBody>
                  <a:tcPr/>
                </a:tc>
              </a:tr>
              <a:tr h="262411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risk at least 17% but less than 30%</a:t>
                      </a:r>
                    </a:p>
                  </a:txBody>
                  <a:tcPr/>
                </a:tc>
              </a:tr>
              <a:tr h="262411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Screening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Care</a:t>
                      </a:r>
                    </a:p>
                  </a:txBody>
                  <a:tcPr/>
                </a:tc>
              </a:tr>
              <a:tr h="457783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568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747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Screening*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ammogram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83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50+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Yearly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  <a:r>
                        <a:rPr lang="en-GB" sz="1600" b="1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Mammogram</a:t>
                      </a:r>
                      <a:endParaRPr lang="en-GB" sz="16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Mammogram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672" y="188640"/>
            <a:ext cx="7065640" cy="100811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Focus </a:t>
            </a:r>
            <a:r>
              <a:rPr lang="en-US" dirty="0" smtClean="0">
                <a:latin typeface="Arial" charset="0"/>
              </a:rPr>
              <a:t>On</a:t>
            </a:r>
            <a:r>
              <a:rPr lang="en-US" dirty="0">
                <a:latin typeface="Arial" charset="0"/>
              </a:rPr>
              <a:t>…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Family History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Current Breast Cancer Screening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97585"/>
            <a:ext cx="6726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/>
              <a:t>*</a:t>
            </a:r>
            <a:r>
              <a:rPr lang="en-GB" sz="1200" b="0" dirty="0" smtClean="0"/>
              <a:t>Certain health authorities now invite females aged 47 years for 3 yearly routine breast screening</a:t>
            </a:r>
            <a:endParaRPr lang="en-GB" sz="1200" b="0" dirty="0"/>
          </a:p>
        </p:txBody>
      </p:sp>
      <p:sp>
        <p:nvSpPr>
          <p:cNvPr id="1044" name="Rectangle 1043"/>
          <p:cNvSpPr/>
          <p:nvPr/>
        </p:nvSpPr>
        <p:spPr bwMode="auto">
          <a:xfrm>
            <a:off x="5148064" y="4516595"/>
            <a:ext cx="2160240" cy="9286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5" name="Rectangle 1044"/>
          <p:cNvSpPr/>
          <p:nvPr/>
        </p:nvSpPr>
        <p:spPr bwMode="auto">
          <a:xfrm>
            <a:off x="1259632" y="5047435"/>
            <a:ext cx="1959612" cy="55015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7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204454"/>
              </p:ext>
            </p:extLst>
          </p:nvPr>
        </p:nvGraphicFramePr>
        <p:xfrm>
          <a:off x="0" y="1340769"/>
          <a:ext cx="9143999" cy="44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21"/>
                <a:gridCol w="2453268"/>
                <a:gridCol w="3048000"/>
                <a:gridCol w="2527610"/>
              </a:tblGrid>
              <a:tr h="35311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High Risk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344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n-GB" sz="16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history over and above that of “moderate” risk, which include:</a:t>
                      </a:r>
                    </a:p>
                    <a:p>
                      <a:pPr marL="285750" lvl="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first/second</a:t>
                      </a:r>
                      <a:r>
                        <a:rPr lang="en-GB" sz="16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degree relative diagnosed with ovarian cancer at any age and 1 first/second</a:t>
                      </a:r>
                      <a:r>
                        <a:rPr lang="en-GB" sz="16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degree relative diagnosed with breast cancer before 50. </a:t>
                      </a:r>
                    </a:p>
                    <a:p>
                      <a:pPr marL="285750" lvl="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first</a:t>
                      </a:r>
                      <a:r>
                        <a:rPr lang="en-GB" sz="16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second degree relatives diagnosed with ovarian cancer at any 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9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risk at least</a:t>
                      </a:r>
                      <a:r>
                        <a:rPr lang="en-GB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&gt;30% BRCA</a:t>
                      </a:r>
                      <a:r>
                        <a:rPr lang="en-GB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carrier but</a:t>
                      </a:r>
                    </a:p>
                    <a:p>
                      <a:pPr algn="ctr"/>
                      <a:r>
                        <a:rPr lang="en-GB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test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&gt;30% TP53* carrier</a:t>
                      </a:r>
                      <a:r>
                        <a:rPr lang="en-GB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no test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1082">
                <a:tc>
                  <a:txBody>
                    <a:bodyPr/>
                    <a:lstStyle/>
                    <a:p>
                      <a:pPr algn="ctr"/>
                      <a:endParaRPr lang="en-GB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</a:t>
                      </a:r>
                      <a:r>
                        <a:rPr lang="en-GB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genetic clinic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862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Screening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MRI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34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Mammogram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MRI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Annual Mammogram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MRI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34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40-49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Mammogram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MRI and Mammogram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MRI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On…</a:t>
            </a:r>
            <a:br>
              <a:rPr lang="en-GB" dirty="0" smtClean="0"/>
            </a:br>
            <a:r>
              <a:rPr lang="en-GB" dirty="0" smtClean="0"/>
              <a:t>Current Breast Cancer Screening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60798" y="5135016"/>
            <a:ext cx="2160240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880320" cy="105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998662" cy="148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7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820272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/>
              <a:t>*TP53 = </a:t>
            </a:r>
            <a:r>
              <a:rPr lang="en-GB" sz="1400" b="0" i="1" dirty="0" smtClean="0"/>
              <a:t>A gene that carries instructions to make tumour protein p53 (TP53). The protein acts as a tumour suppressor by regulating cell division through stopping cells from growing/dividing too fast or in an uncontrolled way</a:t>
            </a:r>
            <a:r>
              <a:rPr lang="en-GB" sz="1300" b="0" i="1" dirty="0" smtClean="0"/>
              <a:t>.</a:t>
            </a:r>
            <a:endParaRPr lang="en-GB" sz="1300" b="0" i="1" dirty="0"/>
          </a:p>
        </p:txBody>
      </p:sp>
    </p:spTree>
    <p:extLst>
      <p:ext uri="{BB962C8B-B14F-4D97-AF65-F5344CB8AC3E}">
        <p14:creationId xmlns:p14="http://schemas.microsoft.com/office/powerpoint/2010/main" val="1438527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256584"/>
          </a:xfrm>
        </p:spPr>
        <p:txBody>
          <a:bodyPr/>
          <a:lstStyle/>
          <a:p>
            <a:pPr marL="17462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Life, Critical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llness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TPD 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£150,000</a:t>
            </a:r>
            <a:endParaRPr lang="en-GB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aged 45 years</a:t>
            </a:r>
          </a:p>
          <a:p>
            <a:endParaRPr lang="en-GB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mammogram – normal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ovarian cancer – diagnosed 39 years </a:t>
            </a: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lvl="0" indent="0"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lvl="0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Decision?</a:t>
            </a:r>
            <a:endParaRPr lang="en-GB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>
              <a:spcAft>
                <a:spcPts val="0"/>
              </a:spcAft>
              <a:buNone/>
            </a:pPr>
            <a:endParaRPr lang="en-GB" sz="1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PLRE comment:-</a:t>
            </a:r>
          </a:p>
          <a:p>
            <a:pPr marL="1095375" lvl="1" indent="-28575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 performed before the routine screening age </a:t>
            </a:r>
          </a:p>
          <a:p>
            <a:pPr marL="1095375" lvl="1" indent="-28575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for mammogram is not known</a:t>
            </a:r>
          </a:p>
          <a:p>
            <a:pPr marL="1095375" lvl="1" indent="-28575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of 1</a:t>
            </a:r>
            <a:r>
              <a:rPr lang="en-GB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degree relative with ovarian cancer at any age</a:t>
            </a:r>
          </a:p>
          <a:p>
            <a:pPr marL="1095375" lvl="1" indent="-28575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degree family history not known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Focus On…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Family </a:t>
            </a:r>
            <a:r>
              <a:rPr lang="en-US" dirty="0" smtClean="0">
                <a:latin typeface="Arial" charset="0"/>
              </a:rPr>
              <a:t>History -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9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21" y="1628800"/>
            <a:ext cx="6191250" cy="42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of Colon Cancer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2009-2011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1268760"/>
            <a:ext cx="9120436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1584176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602868"/>
            <a:ext cx="9129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</a:t>
            </a:r>
            <a:r>
              <a:rPr lang="en-GB" sz="1000" i="1" dirty="0" smtClean="0"/>
              <a:t>: </a:t>
            </a:r>
            <a:endParaRPr lang="en-GB" sz="10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22256"/>
            <a:ext cx="69627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7" y="5821148"/>
            <a:ext cx="89804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39679"/>
              </p:ext>
            </p:extLst>
          </p:nvPr>
        </p:nvGraphicFramePr>
        <p:xfrm>
          <a:off x="147469" y="1628800"/>
          <a:ext cx="8820983" cy="342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8"/>
                <a:gridCol w="1497736"/>
                <a:gridCol w="1458013"/>
                <a:gridCol w="2660876"/>
              </a:tblGrid>
              <a:tr h="110561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History Risk</a:t>
                      </a:r>
                      <a:endParaRPr lang="en-GB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initial screening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interval period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73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first degree relatives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none &lt;50 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years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yearly to age 75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73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first degree relatives 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 &lt;60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years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yearly to age 75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73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first degree relatives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GB" sz="16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6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years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at age 55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follow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result normal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73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first degree relative</a:t>
                      </a:r>
                    </a:p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&lt;50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years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at age 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follow up if result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Focus </a:t>
            </a:r>
            <a:r>
              <a:rPr lang="en-US" dirty="0" smtClean="0">
                <a:latin typeface="Arial" charset="0"/>
              </a:rPr>
              <a:t>On</a:t>
            </a:r>
            <a:r>
              <a:rPr lang="en-US" dirty="0">
                <a:latin typeface="Arial" charset="0"/>
              </a:rPr>
              <a:t>…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Family History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Current Colon Cancer Screening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5229200"/>
            <a:ext cx="8928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Routine UK screening is not before the age of 50 years</a:t>
            </a:r>
          </a:p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A colonoscopy is not typically performed for routine UK screening unless the FOB result is abnormal or unclear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9147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British society of gastroenterology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98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60712"/>
              </p:ext>
            </p:extLst>
          </p:nvPr>
        </p:nvGraphicFramePr>
        <p:xfrm>
          <a:off x="107504" y="1676400"/>
          <a:ext cx="8960046" cy="429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10"/>
                <a:gridCol w="2258223"/>
                <a:gridCol w="1828085"/>
                <a:gridCol w="3271128"/>
              </a:tblGrid>
              <a:tr h="926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 Family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initial screening </a:t>
                      </a: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nterval period</a:t>
                      </a:r>
                    </a:p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636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HNPCC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 from age 25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 from age 50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 18 -24 months 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 2 yearly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729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FAP 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 or alternating colonoscopy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sigmoidoscopy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Teens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colonoscopy or alternating colonoscopy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sigmoidoscopy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until age 30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Peutz-Jeghers</a:t>
                      </a:r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Syndrome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age 25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2 years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27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Juvenile polyposis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 from age 15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OGD from age 25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yearly colonoscopy and OGD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&gt;35 years greater intervals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Focus </a:t>
            </a:r>
            <a:r>
              <a:rPr lang="en-US" dirty="0" smtClean="0">
                <a:latin typeface="Arial" charset="0"/>
              </a:rPr>
              <a:t>On</a:t>
            </a:r>
            <a:r>
              <a:rPr lang="en-US" dirty="0">
                <a:latin typeface="Arial" charset="0"/>
              </a:rPr>
              <a:t>…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Family History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Current Colon Cancer Screening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06" y="661177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British Society of Gastroenterology</a:t>
            </a:r>
            <a:endParaRPr lang="en-GB" sz="1000" dirty="0"/>
          </a:p>
        </p:txBody>
      </p:sp>
      <p:sp>
        <p:nvSpPr>
          <p:cNvPr id="2" name="Oval 1"/>
          <p:cNvSpPr/>
          <p:nvPr/>
        </p:nvSpPr>
        <p:spPr bwMode="auto">
          <a:xfrm>
            <a:off x="3799706" y="2420888"/>
            <a:ext cx="2160240" cy="10801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On…</a:t>
            </a:r>
            <a:br>
              <a:rPr lang="en-GB" dirty="0" smtClean="0"/>
            </a:br>
            <a:r>
              <a:rPr lang="en-GB" dirty="0" smtClean="0"/>
              <a:t>Paul Reddick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1118" y="56612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years in the industry and haven’t changed a bit…</a:t>
            </a:r>
            <a:endParaRPr lang="en-GB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360173" cy="442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3123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3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28592"/>
          </a:xfrm>
        </p:spPr>
        <p:txBody>
          <a:bodyPr/>
          <a:lstStyle/>
          <a:p>
            <a:pPr marL="17462" indent="0">
              <a:buNone/>
            </a:pP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Atypical Screenings: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 cancer screening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age of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atypical!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by colonoscopy 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atypical!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screening before the age of 50* years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atypical!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mammogram screening 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atypical!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MRI screening 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atypical!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en-GB" dirty="0" smtClean="0"/>
          </a:p>
          <a:p>
            <a:pPr marL="17462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Story so far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Atypical investigations:</a:t>
            </a:r>
          </a:p>
          <a:p>
            <a:pPr marL="17462" indent="0">
              <a:buNone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</a:t>
            </a:r>
            <a:r>
              <a:rPr lang="en-GB" sz="18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procedures performed </a:t>
            </a: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</a:t>
            </a:r>
            <a:r>
              <a:rPr lang="en-GB" sz="18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professionals are concerned regarding possible causes of symptoms - </a:t>
            </a: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should we!</a:t>
            </a:r>
          </a:p>
          <a:p>
            <a:pPr marL="17462" indent="0">
              <a:buClr>
                <a:srgbClr val="FF0000"/>
              </a:buClr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Clr>
                <a:srgbClr val="FF0000"/>
              </a:buClr>
              <a:buNone/>
            </a:pPr>
            <a:r>
              <a:rPr lang="en-GB" sz="1800" b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particular, further atypical investigations for </a:t>
            </a: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consideration:</a:t>
            </a:r>
          </a:p>
          <a:p>
            <a:pPr marL="1076325" lvl="1" indent="-2667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Mole Mapping</a:t>
            </a:r>
          </a:p>
          <a:p>
            <a:pPr marL="1076325" lvl="1" indent="-2667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MRI Brain</a:t>
            </a:r>
          </a:p>
          <a:p>
            <a:pPr marL="1076325" lvl="1" indent="-2667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CTA/MRA</a:t>
            </a:r>
          </a:p>
          <a:p>
            <a:pPr marL="1076325" lvl="1" indent="-2667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Lumbar Puncture</a:t>
            </a:r>
            <a:endParaRPr lang="en-GB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77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020" y="2780928"/>
            <a:ext cx="4884018" cy="884192"/>
          </a:xfrm>
        </p:spPr>
        <p:txBody>
          <a:bodyPr/>
          <a:lstStyle/>
          <a:p>
            <a:pPr marL="361950" indent="-346075"/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clinicians are suspicious or concerned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should we!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" y="188640"/>
            <a:ext cx="6732190" cy="100811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Focus O</a:t>
            </a:r>
            <a:r>
              <a:rPr lang="en-US" dirty="0" smtClean="0">
                <a:latin typeface="Arial" charset="0"/>
              </a:rPr>
              <a:t>n…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Atypical Investigations – mole mapping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" y="3665120"/>
            <a:ext cx="8555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</a:rPr>
              <a:t>There is usually a history of:-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FF0000"/>
                </a:solidFill>
              </a:rPr>
              <a:t>Previous excision of moles with existing ones present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Multiple moles 50-100+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Family history of melanoma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Sun damaged skin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84784"/>
            <a:ext cx="507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</a:rPr>
              <a:t>Mole mapping is performed when there is an increased risk of melanoma </a:t>
            </a:r>
            <a:endParaRPr lang="en-GB" sz="2000" b="0" dirty="0">
              <a:solidFill>
                <a:schemeClr val="accent2">
                  <a:lumMod val="50000"/>
                </a:schemeClr>
              </a:solidFill>
            </a:endParaRPr>
          </a:p>
          <a:p>
            <a:pPr marL="361950"/>
            <a:r>
              <a:rPr lang="en-GB" sz="2000" dirty="0" smtClean="0">
                <a:solidFill>
                  <a:srgbClr val="FF0000"/>
                </a:solidFill>
              </a:rPr>
              <a:t>This is not routine!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" y="5517232"/>
            <a:ext cx="585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</a:rPr>
              <a:t>What does the applicant know that we don’t?</a:t>
            </a:r>
            <a:endParaRPr lang="en-GB" sz="20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71" y="6021288"/>
            <a:ext cx="8940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 mapping app now available on your phone! </a:t>
            </a:r>
          </a:p>
          <a:p>
            <a:pPr algn="ctr"/>
            <a:r>
              <a:rPr lang="en-GB" sz="1800" u="sng" dirty="0">
                <a:solidFill>
                  <a:srgbClr val="000000"/>
                </a:solidFill>
              </a:rPr>
              <a:t>https://play.google.com/store/apps/details?id=com.revsoft.doctormole&amp;hl=en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30480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517232"/>
          </a:xfrm>
        </p:spPr>
        <p:txBody>
          <a:bodyPr/>
          <a:lstStyle/>
          <a:p>
            <a:pPr marL="17462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Life, Critical Illness and TPD £240,000</a:t>
            </a:r>
          </a:p>
          <a:p>
            <a:pPr marL="17462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aged 24 years</a:t>
            </a:r>
          </a:p>
          <a:p>
            <a:pPr marL="17462" indent="0">
              <a:buNone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disclosure:-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Dermatology referral 09/2013 – no treatment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GPR:-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11/2011 - More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100 moles present and needs mole mapping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11/2013 - Mole mapping NAD and diagnosed with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GB" sz="18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naevi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Routine follow up planned</a:t>
            </a:r>
          </a:p>
          <a:p>
            <a:pPr marL="17462" lvl="0" indent="0">
              <a:buNone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lvl="0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PLRE Comment:-</a:t>
            </a:r>
            <a:endParaRPr lang="en-GB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mapping is performed when there is an increased risk of melanoma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moles present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PLRE would assess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Dysplastic </a:t>
            </a:r>
            <a:r>
              <a:rPr lang="en-GB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aevus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yndrome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and exclude</a:t>
            </a:r>
            <a:endParaRPr lang="en-GB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 algn="ctr">
              <a:buNone/>
            </a:pPr>
            <a:r>
              <a:rPr lang="en-GB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 case accepted </a:t>
            </a:r>
            <a:r>
              <a:rPr lang="en-GB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rates for </a:t>
            </a:r>
            <a:r>
              <a:rPr lang="en-GB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17568" cy="100811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Focus On…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Atypical </a:t>
            </a:r>
            <a:r>
              <a:rPr lang="en-US" dirty="0" smtClean="0">
                <a:latin typeface="Arial" charset="0"/>
              </a:rPr>
              <a:t>Investigations –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795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5872970" cy="122413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MRI/CT scans of the brain are performed for a reason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looking for a cause of symptoms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costly to perform (UK average circa £500)</a:t>
            </a:r>
          </a:p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a pleasant experience for the patient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terms really mean?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 of </a:t>
            </a:r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Reassured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17568" cy="100811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Focus </a:t>
            </a:r>
            <a:r>
              <a:rPr lang="en-US" dirty="0" smtClean="0">
                <a:latin typeface="Arial" charset="0"/>
              </a:rPr>
              <a:t>On</a:t>
            </a:r>
            <a:r>
              <a:rPr lang="en-US" dirty="0">
                <a:latin typeface="Arial" charset="0"/>
              </a:rPr>
              <a:t>…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Atypical Investigations - Neurological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08" y="6160724"/>
            <a:ext cx="800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Referral letters provide a better insight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051" y="4221088"/>
            <a:ext cx="9107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Lumbar puncture or CTA/MRA are usually second line as a follow up to imaging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They are invasive and unpleasant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There is a risk of complication to the patient </a:t>
            </a: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GB" sz="18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913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medical professionals will not request these investigations unless they are concerned or suspicious – SO SHOULD WE!</a:t>
            </a:r>
            <a:endParaRPr lang="en-GB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0768"/>
            <a:ext cx="3048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17462" indent="0">
              <a:buNone/>
            </a:pP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71246"/>
              </p:ext>
            </p:extLst>
          </p:nvPr>
        </p:nvGraphicFramePr>
        <p:xfrm>
          <a:off x="107504" y="1412775"/>
          <a:ext cx="8950770" cy="531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90"/>
                <a:gridCol w="2983590"/>
                <a:gridCol w="2983590"/>
              </a:tblGrid>
              <a:tr h="3147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Flag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 Warning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Alert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2750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Neuritis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Diplopia (double vision)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Unilateral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temporary blindness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Nystagmus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uncontrolled eye movement (horizontal/vertical)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 in the eye</a:t>
                      </a:r>
                      <a:endParaRPr lang="en-GB" sz="12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Dysaesthesia</a:t>
                      </a:r>
                      <a:endParaRPr lang="en-GB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Pins and</a:t>
                      </a:r>
                      <a:r>
                        <a:rPr lang="en-GB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eedles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 sensations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Crawling sensations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Labyrinthitis</a:t>
                      </a:r>
                      <a:endParaRPr lang="en-GB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Dizziness</a:t>
                      </a:r>
                    </a:p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Vertigo</a:t>
                      </a:r>
                    </a:p>
                  </a:txBody>
                  <a:tcPr/>
                </a:tc>
              </a:tr>
              <a:tr h="1038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Lhermitte’s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 / Phenomenon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shock sensation passing down the back when moving the 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problems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co-ordination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Clumsiness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GB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Unsteadiness</a:t>
                      </a:r>
                      <a:endParaRPr lang="en-GB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Tinnitus </a:t>
                      </a:r>
                    </a:p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 Loss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3865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Trigeminal Neuralgia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Unilateral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bilateral se</a:t>
                      </a: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vere (sharp, stabbing, electric shock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sensation)</a:t>
                      </a:r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facial pain</a:t>
                      </a:r>
                      <a:endParaRPr lang="en-GB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difficulties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/ Confusion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TATT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096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Dysarthria/Dysphagia/Dysphasia</a:t>
                      </a:r>
                    </a:p>
                    <a:p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Difficulties with speech/swallowing/words</a:t>
                      </a:r>
                    </a:p>
                    <a:p>
                      <a:endParaRPr lang="en-GB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Seizure/Fit</a:t>
                      </a:r>
                    </a:p>
                    <a:p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Collapse / Vasovagal </a:t>
                      </a:r>
                    </a:p>
                    <a:p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consciousness</a:t>
                      </a:r>
                      <a:endParaRPr lang="en-GB" sz="1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(Simple) Faint</a:t>
                      </a:r>
                    </a:p>
                  </a:txBody>
                  <a:tcPr/>
                </a:tc>
              </a:tr>
              <a:tr h="472117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Bowel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Incontinence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urinary 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Incontinence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urinary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Incontinence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3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r>
                        <a:rPr lang="en-GB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Disturbance</a:t>
                      </a: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3270">
                <a:tc>
                  <a:txBody>
                    <a:bodyPr/>
                    <a:lstStyle/>
                    <a:p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Tremor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332656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Focus On…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Vague Neurological Symptoms</a:t>
            </a:r>
            <a:endParaRPr lang="en-GB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5" name="Elbow Connector 9234"/>
          <p:cNvCxnSpPr/>
          <p:nvPr/>
        </p:nvCxnSpPr>
        <p:spPr bwMode="auto">
          <a:xfrm rot="16200000" flipH="1">
            <a:off x="5726685" y="2999511"/>
            <a:ext cx="2912442" cy="1258907"/>
          </a:xfrm>
          <a:prstGeom prst="bentConnector3">
            <a:avLst>
              <a:gd name="adj1" fmla="val 51962"/>
            </a:avLst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>
            <a:off x="3766390" y="2473732"/>
            <a:ext cx="3416495" cy="2157626"/>
          </a:xfrm>
          <a:prstGeom prst="bentConnector3">
            <a:avLst>
              <a:gd name="adj1" fmla="val 54461"/>
            </a:avLst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 rot="5400000">
            <a:off x="3962521" y="2606047"/>
            <a:ext cx="3024235" cy="21576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On…</a:t>
            </a:r>
            <a:br>
              <a:rPr lang="en-GB" dirty="0" smtClean="0"/>
            </a:br>
            <a:r>
              <a:rPr lang="en-GB" dirty="0" smtClean="0"/>
              <a:t>Vague Neurological Symptoms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7"/>
            <a:ext cx="3048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14201" y="1464855"/>
            <a:ext cx="165618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Amber Warnings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53453" y="1464855"/>
            <a:ext cx="162062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Green </a:t>
            </a:r>
          </a:p>
          <a:p>
            <a:pPr algn="ctr"/>
            <a:r>
              <a:rPr lang="en-GB" sz="2000" dirty="0" smtClean="0"/>
              <a:t>Alert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1431" y="1458982"/>
            <a:ext cx="173718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Red </a:t>
            </a:r>
          </a:p>
          <a:p>
            <a:pPr algn="ctr"/>
            <a:r>
              <a:rPr lang="en-GB" sz="2000" dirty="0" smtClean="0"/>
              <a:t>Flags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613" y="5085184"/>
            <a:ext cx="2768613" cy="159495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Decline, Postpone or Exclude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Hospital letters and investigation reports are essential to consider any terms 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70335" y="5260793"/>
            <a:ext cx="2208699" cy="10930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Medical evidence with hospital letters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investigation reports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11" y="3541705"/>
            <a:ext cx="38824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33" name="Elbow Connector 9232"/>
          <p:cNvCxnSpPr/>
          <p:nvPr/>
        </p:nvCxnSpPr>
        <p:spPr bwMode="auto">
          <a:xfrm rot="16200000" flipH="1">
            <a:off x="5728358" y="3014771"/>
            <a:ext cx="2926032" cy="1241973"/>
          </a:xfrm>
          <a:prstGeom prst="bentConnector3">
            <a:avLst>
              <a:gd name="adj1" fmla="val 52930"/>
            </a:avLst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2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88" y="4941168"/>
            <a:ext cx="35480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9" y="4597617"/>
            <a:ext cx="6035675" cy="25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8" grpId="0" animBg="1"/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" indent="0">
              <a:buNone/>
            </a:pP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55190"/>
              </p:ext>
            </p:extLst>
          </p:nvPr>
        </p:nvGraphicFramePr>
        <p:xfrm>
          <a:off x="-4936" y="1772816"/>
          <a:ext cx="9144000" cy="495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123"/>
                <a:gridCol w="3303940"/>
                <a:gridCol w="3421937"/>
              </a:tblGrid>
              <a:tr h="29648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endParaRPr lang="en-GB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74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Onset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ago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</a:t>
                      </a:r>
                      <a:endParaRPr lang="en-GB" sz="1400" b="1" dirty="0">
                        <a:solidFill>
                          <a:srgbClr val="00A8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 onset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in presentation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423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Pre-Presentation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Apparent precipitating</a:t>
                      </a: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cause</a:t>
                      </a:r>
                    </a:p>
                    <a:p>
                      <a:pPr algn="ctr"/>
                      <a:endParaRPr lang="en-GB" sz="1400" b="1" dirty="0">
                        <a:solidFill>
                          <a:srgbClr val="00A8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apparent precipitating cause</a:t>
                      </a:r>
                    </a:p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64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</a:t>
                      </a:r>
                      <a:r>
                        <a:rPr lang="en-GB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symptoms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Sudden onset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associated symptoms</a:t>
                      </a:r>
                      <a:endParaRPr lang="en-GB" sz="1400" b="1" dirty="0">
                        <a:solidFill>
                          <a:srgbClr val="00A8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Gradual onset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symptoms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 develop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4046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  /  Minutes  / 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/ Days / Weeks+</a:t>
                      </a:r>
                    </a:p>
                  </a:txBody>
                  <a:tcPr/>
                </a:tc>
              </a:tr>
              <a:tr h="92540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off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lived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Intermittent recurrences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778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Investigations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history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exam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Bloods</a:t>
                      </a:r>
                      <a:endParaRPr lang="en-GB" sz="1400" b="1" dirty="0" smtClean="0">
                        <a:solidFill>
                          <a:srgbClr val="00A8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referral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brain/spine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CTA/MRA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Lumbar puncture</a:t>
                      </a:r>
                    </a:p>
                  </a:txBody>
                  <a:tcPr/>
                </a:tc>
              </a:tr>
              <a:tr h="49756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Factors</a:t>
                      </a:r>
                      <a:endParaRPr lang="en-GB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GB" sz="1400" b="1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amily</a:t>
                      </a:r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history</a:t>
                      </a:r>
                    </a:p>
                    <a:p>
                      <a:pPr algn="ctr"/>
                      <a:r>
                        <a:rPr lang="en-GB" sz="1400" b="1" baseline="0" dirty="0" smtClean="0">
                          <a:solidFill>
                            <a:srgbClr val="00A8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associated 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history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6824" y="1772816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Context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5768" y="1997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Focus On…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Context</a:t>
            </a:r>
            <a:r>
              <a:rPr lang="en-GB" sz="2800" dirty="0" smtClean="0">
                <a:solidFill>
                  <a:schemeClr val="accent3"/>
                </a:solidFill>
              </a:rPr>
              <a:t> is </a:t>
            </a:r>
            <a:r>
              <a:rPr lang="en-GB" sz="2800" dirty="0" smtClean="0">
                <a:solidFill>
                  <a:srgbClr val="00B050"/>
                </a:solidFill>
              </a:rPr>
              <a:t>key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eevans\AppData\Local\Microsoft\Windows\Temporary Internet Files\Content.Outlook\J9CJZJKY\shutterstock_667879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18" y="11788"/>
            <a:ext cx="3785889" cy="17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3548858" y="2168860"/>
            <a:ext cx="987374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32240" y="2168860"/>
            <a:ext cx="1354968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19325" y="3185356"/>
            <a:ext cx="1342814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52728" y="3185356"/>
            <a:ext cx="1368152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71800" y="3919151"/>
            <a:ext cx="886969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68344" y="3919149"/>
            <a:ext cx="792088" cy="216025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15769" y="4337088"/>
            <a:ext cx="712215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63072" y="4337087"/>
            <a:ext cx="1080120" cy="216024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79812" y="6231557"/>
            <a:ext cx="2376264" cy="437803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19325" y="5527183"/>
            <a:ext cx="1296144" cy="188070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13140" y="5265204"/>
            <a:ext cx="1800200" cy="450050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732240" y="6231557"/>
            <a:ext cx="1368152" cy="252028"/>
          </a:xfrm>
          <a:prstGeom prst="roundRect">
            <a:avLst/>
          </a:prstGeom>
          <a:noFill/>
          <a:ln w="222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589240"/>
          </a:xfrm>
        </p:spPr>
        <p:txBody>
          <a:bodyPr/>
          <a:lstStyle/>
          <a:p>
            <a:pPr marL="17462" indent="0"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Life, C</a:t>
            </a: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ritical Illness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TPD </a:t>
            </a: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£300,000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41 years </a:t>
            </a:r>
          </a:p>
          <a:p>
            <a:pPr marL="17462" indent="0">
              <a:spcAft>
                <a:spcPts val="0"/>
              </a:spcAft>
              <a:buNone/>
            </a:pP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disclosure:-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Tiredness</a:t>
            </a:r>
          </a:p>
          <a:p>
            <a:pPr marL="17462" indent="0"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GPR:-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01/2012 - 2 consultations for loss of balance. Low in energy and exhausted all the time. Unable to snowboard on holiday due to poor balance. Felt to be vertigo at that time. Prescribed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Prochlorperazine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06/2012 - Headache with blurring of vision. Unable to focus on text when reading a book. Considered to be a migraine variant.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10/2013 –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eeling off balance over the last few weeks or so</a:t>
            </a:r>
          </a:p>
          <a:p>
            <a:pPr marL="17462" lvl="0" indent="0">
              <a:spcAft>
                <a:spcPts val="0"/>
              </a:spcAft>
              <a:buNone/>
            </a:pP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lvl="0" indent="0"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PLRE Comment:- </a:t>
            </a:r>
            <a:r>
              <a:rPr lang="en-GB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 Is Key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episodes of </a:t>
            </a:r>
            <a:r>
              <a:rPr lang="en-GB" sz="1600" b="1" dirty="0" smtClean="0">
                <a:solidFill>
                  <a:srgbClr val="EC8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Alert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Flag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symptoms (weeks)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of symptoms (persisting/chronic rather than acute/short-lived)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Intermittent recurrences</a:t>
            </a:r>
          </a:p>
          <a:p>
            <a:pPr lvl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buNone/>
            </a:pPr>
            <a:r>
              <a:rPr lang="en-GB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Accepted standard rates for CI = CLAIM FOR MULTIPLE SCLEROSIS</a:t>
            </a:r>
            <a:endParaRPr lang="en-GB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Focus On…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Atypical Investigations –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7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evans\AppData\Local\Microsoft\Windows\Temporary Internet Files\Content.Outlook\J9CJZJKY\shutterstock_1139087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23" y="2492896"/>
            <a:ext cx="4176464" cy="29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268760"/>
            <a:ext cx="9143999" cy="5589240"/>
          </a:xfrm>
        </p:spPr>
        <p:txBody>
          <a:bodyPr/>
          <a:lstStyle/>
          <a:p>
            <a:pPr marL="17462" indent="0" algn="ctr">
              <a:spcAft>
                <a:spcPts val="0"/>
              </a:spcAft>
              <a:buNone/>
            </a:pPr>
            <a:r>
              <a:rPr lang="en-GB" sz="1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awaiting the results of, or have you been </a:t>
            </a:r>
            <a:r>
              <a:rPr lang="en-GB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advised to have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any medical investigations, tests or scans or have you any </a:t>
            </a:r>
            <a:r>
              <a:rPr lang="en-GB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seeking </a:t>
            </a:r>
            <a:r>
              <a:rPr lang="en-GB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 advice 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treatment in the near future</a:t>
            </a:r>
            <a:r>
              <a:rPr lang="en-GB" sz="1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462" indent="0" algn="ctr">
              <a:spcAft>
                <a:spcPts val="0"/>
              </a:spcAft>
              <a:buNone/>
            </a:pPr>
            <a:endParaRPr lang="en-GB" sz="15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spcAft>
                <a:spcPts val="0"/>
              </a:spcAft>
              <a:buNone/>
            </a:pPr>
            <a:r>
              <a:rPr lang="en-GB" sz="1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your stomach, oesophagus or bowel, for example </a:t>
            </a:r>
            <a:r>
              <a:rPr lang="en-GB" sz="1500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crohn’s</a:t>
            </a:r>
            <a:r>
              <a:rPr lang="en-GB" sz="1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disease, ulcerative colitis</a:t>
            </a:r>
            <a:r>
              <a:rPr lang="en-GB" sz="15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462" indent="0" algn="ctr">
              <a:spcAft>
                <a:spcPts val="0"/>
              </a:spcAft>
              <a:buNone/>
            </a:pPr>
            <a:endParaRPr lang="en-GB" sz="15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questions can be open to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by:-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insurer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consumer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ombudsman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potentially impacting on claim experience: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		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Condition, disease or disorder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 or suffered (from)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Affecting 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advice</a:t>
            </a:r>
          </a:p>
          <a:p>
            <a:pPr marL="828675" lvl="1" indent="0">
              <a:spcAft>
                <a:spcPts val="0"/>
              </a:spcAft>
              <a:buNone/>
            </a:pPr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growing importance on communication between underwriters and claims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wording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On…</a:t>
            </a:r>
            <a:br>
              <a:rPr lang="en-GB" dirty="0" smtClean="0"/>
            </a:br>
            <a:r>
              <a:rPr lang="en-GB" dirty="0" smtClean="0"/>
              <a:t>Asking the right question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645023"/>
            <a:ext cx="1364476" cy="461665"/>
          </a:xfrm>
          <a:prstGeom prst="rect">
            <a:avLst/>
          </a:prstGeom>
          <a:noFill/>
          <a:scene3d>
            <a:camera prst="orthographicFront">
              <a:rot lat="0" lon="0" rev="3600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CLAIMS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645023"/>
            <a:ext cx="1927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88900">
                    <a:schemeClr val="tx1">
                      <a:lumMod val="75000"/>
                      <a:lumOff val="25000"/>
                    </a:schemeClr>
                  </a:innerShdw>
                </a:effectLst>
              </a:rPr>
              <a:t>Underwriting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88900">
                  <a:schemeClr val="tx1">
                    <a:lumMod val="75000"/>
                    <a:lumOff val="25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5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3"/>
            <a:ext cx="8136904" cy="4752528"/>
          </a:xfrm>
        </p:spPr>
        <p:txBody>
          <a:bodyPr/>
          <a:lstStyle/>
          <a:p>
            <a:pPr marL="17462" indent="0">
              <a:buNone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comparing insured lives to the general population, for certain conditions, we are seeing:-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Materially higher proportions of claims…</a:t>
            </a:r>
          </a:p>
          <a:p>
            <a:pPr>
              <a:buClr>
                <a:srgbClr val="FF0000"/>
              </a:buClr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lower age at diagnosis…</a:t>
            </a:r>
          </a:p>
          <a:p>
            <a:pPr>
              <a:buClr>
                <a:srgbClr val="FF0000"/>
              </a:buClr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levels purchased being higher than average…</a:t>
            </a:r>
          </a:p>
          <a:p>
            <a:pPr>
              <a:buClr>
                <a:srgbClr val="FF0000"/>
              </a:buClr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from inception to claim being lower than expected…</a:t>
            </a:r>
          </a:p>
          <a:p>
            <a:pPr marL="828675" lvl="1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So, what can we learn from this?</a:t>
            </a:r>
            <a:endParaRPr lang="en-GB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Final Focus On…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Critical Illness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75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evans\AppData\Local\Microsoft\Windows\Temporary Internet Files\Content.Outlook\J9CJZJKY\photo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On…</a:t>
            </a:r>
            <a:br>
              <a:rPr lang="en-GB" dirty="0" smtClean="0"/>
            </a:br>
            <a:r>
              <a:rPr lang="en-GB" dirty="0" smtClean="0"/>
              <a:t>Carl Padget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1" y="5715644"/>
            <a:ext cx="82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EC8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neither have I!</a:t>
            </a:r>
            <a:endParaRPr lang="en-GB" dirty="0">
              <a:solidFill>
                <a:srgbClr val="EC8F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355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400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CI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high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anti-selection</a:t>
            </a: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medicine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evolved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product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so insurers need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remain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step ahead of the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ensure application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questions, terminology and automated underwriting rules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‘real-world’ claims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137" lvl="2" indent="0">
              <a:spcAft>
                <a:spcPts val="0"/>
              </a:spcAft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2" indent="0">
              <a:spcAft>
                <a:spcPts val="0"/>
              </a:spcAft>
              <a:buNone/>
            </a:pPr>
            <a:r>
              <a:rPr lang="en-GB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finally…………..</a:t>
            </a: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Underwriters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play a key role in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their office experience (and rates) by preventing avoidable claims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through:-</a:t>
            </a:r>
          </a:p>
          <a:p>
            <a:pPr lvl="1">
              <a:spcAft>
                <a:spcPts val="0"/>
              </a:spcAft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potentially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anti-selective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purchase behaviour</a:t>
            </a:r>
          </a:p>
          <a:p>
            <a:pPr lvl="1">
              <a:spcAft>
                <a:spcPts val="0"/>
              </a:spcAft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atypical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0"/>
              </a:spcAft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Obtaining the right 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atypical risks</a:t>
            </a:r>
          </a:p>
          <a:p>
            <a:pPr lvl="1">
              <a:spcAft>
                <a:spcPts val="0"/>
              </a:spcAft>
            </a:pPr>
            <a:endParaRPr lang="en-GB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 algn="ctr"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00A8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 YOURSELF: IS THIS TYPICAL OR ATYPICAL?</a:t>
            </a:r>
            <a:endParaRPr lang="en-GB" sz="2000" b="1" dirty="0">
              <a:solidFill>
                <a:srgbClr val="00A8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Final Focus On…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Critical Illness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378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gradFill>
            <a:gsLst>
              <a:gs pos="63000">
                <a:srgbClr val="FFC000"/>
              </a:gs>
              <a:gs pos="26000">
                <a:srgbClr val="92D050"/>
              </a:gs>
              <a:gs pos="46000">
                <a:srgbClr val="FF7A00"/>
              </a:gs>
              <a:gs pos="84000">
                <a:srgbClr val="FF0300"/>
              </a:gs>
              <a:gs pos="100000">
                <a:srgbClr val="FF0000"/>
              </a:gs>
            </a:gsLst>
            <a:lin ang="2700000" scaled="1"/>
          </a:gradFill>
        </p:spPr>
        <p:txBody>
          <a:bodyPr/>
          <a:lstStyle/>
          <a:p>
            <a:pPr marL="17462" indent="0" algn="ctr">
              <a:buNone/>
            </a:pPr>
            <a:endParaRPr lang="en-GB" sz="3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buNone/>
            </a:pPr>
            <a:endParaRPr lang="en-GB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buNone/>
            </a:pPr>
            <a:endParaRPr lang="en-GB" sz="3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buNone/>
            </a:pPr>
            <a:r>
              <a:rPr lang="en-GB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672" y="188640"/>
            <a:ext cx="6417568" cy="720080"/>
          </a:xfrm>
        </p:spPr>
        <p:txBody>
          <a:bodyPr/>
          <a:lstStyle/>
          <a:p>
            <a:r>
              <a:rPr lang="en-GB" dirty="0" smtClean="0"/>
              <a:t>Focus On…The Panel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6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lumMod val="98000"/>
              </a:srgbClr>
            </a:gs>
            <a:gs pos="53000">
              <a:srgbClr val="D4DEFF"/>
            </a:gs>
            <a:gs pos="77000">
              <a:srgbClr val="D4DEFF"/>
            </a:gs>
            <a:gs pos="100000">
              <a:srgbClr val="96AB9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176464"/>
          </a:xfrm>
          <a:solidFill>
            <a:schemeClr val="bg1"/>
          </a:solidFill>
          <a:ln w="44450" cmpd="dbl">
            <a:solidFill>
              <a:schemeClr val="accent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GB" sz="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Aft>
                <a:spcPts val="0"/>
              </a:spcAft>
              <a:buClr>
                <a:srgbClr val="00B050"/>
              </a:buClr>
              <a:buNone/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FOCUS…</a:t>
            </a:r>
          </a:p>
          <a:p>
            <a:pPr marL="0" lvl="1" indent="0" algn="ctr">
              <a:spcAft>
                <a:spcPts val="0"/>
              </a:spcAft>
              <a:buClr>
                <a:srgbClr val="00B050"/>
              </a:buClr>
              <a:buNone/>
            </a:pP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What we can learn from CI claims data</a:t>
            </a: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our ability to recognise potential</a:t>
            </a: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anti-selection</a:t>
            </a: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endParaRPr lang="en-GB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  <a:tabLst>
                <a:tab pos="714375" algn="l"/>
              </a:tabLst>
            </a:pP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Improve our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underwriting of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atypical risks</a:t>
            </a:r>
          </a:p>
          <a:p>
            <a:pPr marL="0" lvl="1" indent="0" algn="ctr"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endParaRPr lang="en-GB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0"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0"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Focus On…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Average age </a:t>
            </a:r>
            <a:r>
              <a:rPr lang="en-US" dirty="0">
                <a:latin typeface="Arial" charset="0"/>
              </a:rPr>
              <a:t>at </a:t>
            </a:r>
            <a:r>
              <a:rPr lang="en-US" dirty="0" smtClean="0">
                <a:latin typeface="Arial" charset="0"/>
              </a:rPr>
              <a:t>diagnosis</a:t>
            </a:r>
            <a:endParaRPr lang="en-GB" dirty="0">
              <a:latin typeface="Arial" charset="0"/>
            </a:endParaRPr>
          </a:p>
        </p:txBody>
      </p:sp>
      <p:sp>
        <p:nvSpPr>
          <p:cNvPr id="1227778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/>
          <a:lstStyle/>
          <a:p>
            <a:pPr marL="17462" indent="0" algn="ctr">
              <a:buNone/>
            </a:pP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What is the </a:t>
            </a:r>
            <a:r>
              <a:rPr lang="en-GB" sz="2200" b="1" dirty="0">
                <a:solidFill>
                  <a:srgbClr val="FF0000"/>
                </a:solidFill>
                <a:latin typeface="Arial" charset="0"/>
              </a:rPr>
              <a:t>average</a:t>
            </a:r>
            <a:r>
              <a:rPr lang="en-GB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age of diagnosis for the following diseases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?</a:t>
            </a:r>
          </a:p>
          <a:p>
            <a:pPr algn="ctr"/>
            <a:endParaRPr lang="en-GB" sz="2000" dirty="0">
              <a:solidFill>
                <a:srgbClr val="001C5C"/>
              </a:solidFill>
              <a:latin typeface="Arial" charset="0"/>
            </a:endParaRPr>
          </a:p>
          <a:p>
            <a:pPr lvl="1" algn="ctr">
              <a:buNone/>
            </a:pPr>
            <a:r>
              <a:rPr lang="en-GB" sz="2000" dirty="0">
                <a:solidFill>
                  <a:srgbClr val="1D4296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GB" sz="2000" dirty="0">
                <a:solidFill>
                  <a:srgbClr val="FF0000"/>
                </a:solidFill>
                <a:latin typeface="Arial" charset="0"/>
              </a:rPr>
            </a:br>
            <a:endParaRPr lang="en-GB" sz="2000" dirty="0">
              <a:solidFill>
                <a:srgbClr val="FF0000"/>
              </a:solidFill>
              <a:latin typeface="Arial" charset="0"/>
            </a:endParaRPr>
          </a:p>
          <a:p>
            <a:pPr marL="17462" indent="0" algn="ctr">
              <a:buNone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GB" sz="2000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marL="17462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GB" sz="2000" dirty="0" smtClean="0">
              <a:solidFill>
                <a:srgbClr val="000099"/>
              </a:solidFill>
              <a:latin typeface="Arial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Covered CI conditions are typically older aged diseases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7462" indent="0" algn="ctr">
              <a:buNone/>
            </a:pPr>
            <a:endParaRPr lang="en-GB" sz="2000" b="1" dirty="0">
              <a:solidFill>
                <a:srgbClr val="FF0000"/>
              </a:solidFill>
              <a:latin typeface="Arial" charset="0"/>
            </a:endParaRPr>
          </a:p>
          <a:p>
            <a:pPr marL="17462" indent="0" algn="ctr">
              <a:buNone/>
            </a:pPr>
            <a:r>
              <a:rPr lang="en-GB" sz="2000" dirty="0">
                <a:solidFill>
                  <a:srgbClr val="1D4296"/>
                </a:solidFill>
                <a:latin typeface="Arial" charset="0"/>
              </a:rPr>
              <a:t/>
            </a:r>
            <a:br>
              <a:rPr lang="en-GB" sz="2000" dirty="0">
                <a:solidFill>
                  <a:srgbClr val="1D4296"/>
                </a:solidFill>
                <a:latin typeface="Arial" charset="0"/>
              </a:rPr>
            </a:br>
            <a:r>
              <a:rPr lang="en-GB" sz="2000" dirty="0">
                <a:solidFill>
                  <a:srgbClr val="1D4296"/>
                </a:solidFill>
                <a:latin typeface="Arial" charset="0"/>
              </a:rPr>
              <a:t/>
            </a:r>
            <a:br>
              <a:rPr lang="en-GB" sz="2000" dirty="0">
                <a:solidFill>
                  <a:srgbClr val="1D4296"/>
                </a:solidFill>
                <a:latin typeface="Arial" charset="0"/>
              </a:rPr>
            </a:br>
            <a:endParaRPr lang="en-GB" sz="2000" dirty="0">
              <a:solidFill>
                <a:srgbClr val="1D4296"/>
              </a:solidFill>
              <a:latin typeface="Arial" charset="0"/>
            </a:endParaRPr>
          </a:p>
          <a:p>
            <a:pPr algn="ctr"/>
            <a:endParaRPr lang="en-GB" sz="2000" dirty="0">
              <a:solidFill>
                <a:srgbClr val="1D4296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70970" y="2134566"/>
            <a:ext cx="2160240" cy="1224136"/>
          </a:xfrm>
          <a:prstGeom prst="ellipse">
            <a:avLst/>
          </a:prstGeom>
          <a:noFill/>
          <a:ln w="38100" cap="rnd" cmpd="dbl" algn="ctr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780928"/>
            <a:ext cx="1852994" cy="34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978" y="23773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Breast cancer?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372" y="2911605"/>
            <a:ext cx="118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55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99" y="2130902"/>
            <a:ext cx="21955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0677" y="2359254"/>
            <a:ext cx="19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Colon cancer?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9498" y="2931027"/>
            <a:ext cx="107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64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11" y="2130901"/>
            <a:ext cx="21955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846" y="2375358"/>
            <a:ext cx="198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Ischaemic heart disease?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233" y="2972957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56-58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97" y="3724690"/>
            <a:ext cx="21955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1534" y="389484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Motor neurone disease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7410" y="4477266"/>
            <a:ext cx="123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65-70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46" y="3724690"/>
            <a:ext cx="21955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" y="3696886"/>
            <a:ext cx="21955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3061" y="3861048"/>
            <a:ext cx="177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Parkinson’s disease?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3804" y="443711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60-62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5959" y="3909596"/>
            <a:ext cx="158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Alzheimer’s disease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2570" y="4477266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75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227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8" grpId="0" uiExpand="1" build="p"/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43000">
              <a:schemeClr val="bg1">
                <a:lumMod val="45000"/>
                <a:lumOff val="55000"/>
              </a:schemeClr>
            </a:gs>
            <a:gs pos="68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074" y="1628800"/>
            <a:ext cx="8765851" cy="3528392"/>
          </a:xfrm>
          <a:solidFill>
            <a:schemeClr val="bg1"/>
          </a:solidFill>
          <a:ln w="25400" cap="sq" cmpd="dbl">
            <a:solidFill>
              <a:schemeClr val="accent1"/>
            </a:solidFill>
            <a:bevel/>
          </a:ln>
        </p:spPr>
        <p:txBody>
          <a:bodyPr/>
          <a:lstStyle/>
          <a:p>
            <a:pPr lvl="1"/>
            <a:endParaRPr lang="en-GB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>
              <a:buNone/>
            </a:pPr>
            <a:endParaRPr lang="en-GB" b="1" smtClean="0"/>
          </a:p>
          <a:p>
            <a:pPr marL="17462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23" y="404664"/>
            <a:ext cx="6417568" cy="864096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Vs Insured 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06010"/>
              </p:ext>
            </p:extLst>
          </p:nvPr>
        </p:nvGraphicFramePr>
        <p:xfrm>
          <a:off x="373138" y="2752701"/>
          <a:ext cx="84249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944216"/>
                <a:gridCol w="2016224"/>
                <a:gridCol w="2664296"/>
              </a:tblGrid>
              <a:tr h="8502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Condition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age at diagnosis (population)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0" dirty="0" smtClean="0">
                          <a:solidFill>
                            <a:schemeClr val="bg1"/>
                          </a:solidFill>
                        </a:rPr>
                        <a:t>Average age at diagnosis (claim)</a:t>
                      </a:r>
                      <a:endParaRPr lang="en-GB" sz="18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duration from policy inception to diagnosis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33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Breast Cancer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55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27 Months</a:t>
                      </a:r>
                    </a:p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848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Bowel Cancer</a:t>
                      </a:r>
                      <a:r>
                        <a:rPr lang="en-GB" baseline="0" dirty="0" smtClean="0"/>
                        <a:t> (Male)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64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29 Months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0605"/>
            <a:ext cx="1444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82" y="3645024"/>
            <a:ext cx="1444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91" y="3633588"/>
            <a:ext cx="1444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87" y="4293096"/>
            <a:ext cx="1444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67467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Study Details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01/2010-06/2014 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chemeClr val="accent2">
                    <a:lumMod val="50000"/>
                  </a:schemeClr>
                </a:solidFill>
              </a:rPr>
              <a:t>1353 CI claims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062"/>
            <a:ext cx="914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720840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   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insured figures are from claims paid data so are already </a:t>
            </a:r>
            <a:r>
              <a:rPr lang="en-US" sz="1800" dirty="0" smtClean="0"/>
              <a:t>weighted </a:t>
            </a:r>
            <a:r>
              <a:rPr lang="en-US" sz="1800" dirty="0"/>
              <a:t>to insured claim ages.</a:t>
            </a: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population figures are based on incidence rates by age but </a:t>
            </a:r>
          </a:p>
          <a:p>
            <a:pPr lvl="0"/>
            <a:r>
              <a:rPr lang="en-US" sz="1800" dirty="0" smtClean="0"/>
              <a:t>     re-weighted </a:t>
            </a:r>
            <a:r>
              <a:rPr lang="en-US" sz="1800" dirty="0"/>
              <a:t>according to an assumed insured claim mix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839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43000">
              <a:schemeClr val="bg1">
                <a:lumMod val="45000"/>
                <a:lumOff val="55000"/>
              </a:schemeClr>
            </a:gs>
            <a:gs pos="68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  <a:solidFill>
            <a:schemeClr val="bg1"/>
          </a:solidFill>
          <a:ln w="25400" cap="sq" cmpd="dbl">
            <a:solidFill>
              <a:schemeClr val="accent1"/>
            </a:solidFill>
          </a:ln>
        </p:spPr>
        <p:txBody>
          <a:bodyPr/>
          <a:lstStyle/>
          <a:p>
            <a:pPr marL="85725" indent="0"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Cancer (as % of all cancer)</a:t>
            </a:r>
          </a:p>
          <a:p>
            <a:pPr marL="85725" indent="0">
              <a:spcAft>
                <a:spcPts val="0"/>
              </a:spcAft>
              <a:buNone/>
            </a:pPr>
            <a:endParaRPr lang="en-GB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 algn="ctr"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versus Insured (claims)</a:t>
            </a:r>
          </a:p>
          <a:p>
            <a:pPr marL="17462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6417568" cy="864096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Vs Insured - Medical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48596"/>
              </p:ext>
            </p:extLst>
          </p:nvPr>
        </p:nvGraphicFramePr>
        <p:xfrm>
          <a:off x="467543" y="2276873"/>
          <a:ext cx="8208911" cy="345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82"/>
                <a:gridCol w="1598495"/>
                <a:gridCol w="2055206"/>
                <a:gridCol w="2195528"/>
              </a:tblGrid>
              <a:tr h="82839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Cancer site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Population Incidence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Insured</a:t>
                      </a:r>
                      <a:r>
                        <a:rPr lang="en-GB" b="1" baseline="0" dirty="0" smtClean="0"/>
                        <a:t> (claims) Incidence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Difference</a:t>
                      </a:r>
                      <a:endParaRPr lang="en-GB" b="1" dirty="0"/>
                    </a:p>
                  </a:txBody>
                  <a:tcPr/>
                </a:tc>
              </a:tr>
              <a:tr h="39933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Breast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37.8%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54.6%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+44%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44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Testicular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0.80%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13.0%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+1525%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(!)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045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Malignant</a:t>
                      </a:r>
                      <a:r>
                        <a:rPr lang="en-GB" sz="1600" b="1" baseline="0" dirty="0" smtClean="0"/>
                        <a:t> Melanoma (Males)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7.80% 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+81%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6390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Leukaemia (Males)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2.70%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6.50%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+140%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5519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Hodgkin’s Disease (Male/Female)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0.50% / 0.30%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5.70% / 2.90%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+1040%</a:t>
                      </a:r>
                      <a:r>
                        <a:rPr lang="en-GB" sz="1600" b="1" baseline="0" dirty="0" smtClean="0">
                          <a:solidFill>
                            <a:srgbClr val="000000"/>
                          </a:solidFill>
                        </a:rPr>
                        <a:t> / +867%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482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Brain Tumour (Males)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1.80%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3.40%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+89%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52" y="3421633"/>
            <a:ext cx="11699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52" y="3873996"/>
            <a:ext cx="11699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0783"/>
            <a:ext cx="116998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97352"/>
            <a:ext cx="9144001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70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  <a:solidFill>
            <a:schemeClr val="bg1"/>
          </a:solidFill>
          <a:ln w="25400" cmpd="dbl">
            <a:solidFill>
              <a:schemeClr val="accent1"/>
            </a:solidFill>
          </a:ln>
        </p:spPr>
        <p:txBody>
          <a:bodyPr/>
          <a:lstStyle/>
          <a:p>
            <a:pPr marL="180975" indent="0"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14,000 cancer claims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</a:p>
          <a:p>
            <a:pPr marL="2116138" lvl="2" indent="-285750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S/I £57,000</a:t>
            </a: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lvl="2" indent="-285750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= 1</a:t>
            </a:r>
            <a:r>
              <a:rPr lang="en-GB" sz="18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</a:p>
          <a:p>
            <a:pPr marL="2116138" lvl="2" indent="-285750">
              <a:spcAft>
                <a:spcPts val="0"/>
              </a:spcAft>
            </a:pP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‘Red’ cells are &gt;average S/I</a:t>
            </a:r>
            <a:endParaRPr lang="en-GB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6417568" cy="72008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Cover Amount and Duration In-force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53248"/>
              </p:ext>
            </p:extLst>
          </p:nvPr>
        </p:nvGraphicFramePr>
        <p:xfrm>
          <a:off x="323527" y="3717032"/>
          <a:ext cx="5256585" cy="251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640"/>
                <a:gridCol w="674255"/>
                <a:gridCol w="606830"/>
                <a:gridCol w="539404"/>
                <a:gridCol w="526320"/>
                <a:gridCol w="552488"/>
                <a:gridCol w="671648"/>
              </a:tblGrid>
              <a:tr h="478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 smtClean="0">
                          <a:effectLst/>
                        </a:rPr>
                        <a:t>Cancer Type</a:t>
                      </a:r>
                      <a:r>
                        <a:rPr lang="en-GB" sz="1000" b="1" u="none" strike="noStrike" baseline="0" dirty="0" smtClean="0">
                          <a:effectLst/>
                        </a:rPr>
                        <a:t> / Duration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 smtClean="0">
                          <a:effectLst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5+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Colon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74,280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54,232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75,140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49,494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43,292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53,634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Melanoma of skin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77,176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104,436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66,739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65,614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58,667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67,134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</a:rPr>
                        <a:t>Prostate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89,377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60,624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57,439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59,569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45,314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>
                          <a:effectLst/>
                        </a:rPr>
                        <a:t>60,426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</a:rPr>
                        <a:t>Site not specified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77,789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76,036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73,887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71,454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57,554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>
                          <a:effectLst/>
                        </a:rPr>
                        <a:t>86,160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Testis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84,360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80,946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71,084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90,316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55,447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64,581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</a:rPr>
                        <a:t>Trachea, bronchus and lung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62,605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45,755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24,830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46,201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30,206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>
                          <a:effectLst/>
                        </a:rPr>
                        <a:t>38,845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</a:rPr>
                        <a:t>Other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72,147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77,777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61,277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60,482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51,471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>
                          <a:effectLst/>
                        </a:rPr>
                        <a:t>50,998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  <a:tr h="24622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</a:rPr>
                        <a:t>Unknown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68,677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>
                          <a:effectLst/>
                        </a:rPr>
                        <a:t>59,364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57,867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54,907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</a:rPr>
                        <a:t>46,329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u="none" strike="noStrike" dirty="0" smtClean="0">
                          <a:effectLst/>
                        </a:rPr>
                        <a:t>46,105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34" marR="8234" marT="8234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9743"/>
              </p:ext>
            </p:extLst>
          </p:nvPr>
        </p:nvGraphicFramePr>
        <p:xfrm>
          <a:off x="5580110" y="3717032"/>
          <a:ext cx="3240362" cy="466725"/>
        </p:xfrm>
        <a:graphic>
          <a:graphicData uri="http://schemas.openxmlformats.org/drawingml/2006/table">
            <a:tbl>
              <a:tblPr/>
              <a:tblGrid>
                <a:gridCol w="462909"/>
                <a:gridCol w="462909"/>
                <a:gridCol w="462909"/>
                <a:gridCol w="356085"/>
                <a:gridCol w="569731"/>
                <a:gridCol w="462909"/>
                <a:gridCol w="462910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5+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97718"/>
              </p:ext>
            </p:extLst>
          </p:nvPr>
        </p:nvGraphicFramePr>
        <p:xfrm>
          <a:off x="5580115" y="4221088"/>
          <a:ext cx="3240356" cy="1944216"/>
        </p:xfrm>
        <a:graphic>
          <a:graphicData uri="http://schemas.openxmlformats.org/drawingml/2006/table">
            <a:tbl>
              <a:tblPr/>
              <a:tblGrid>
                <a:gridCol w="462908"/>
                <a:gridCol w="462908"/>
                <a:gridCol w="462908"/>
                <a:gridCol w="462908"/>
                <a:gridCol w="462908"/>
                <a:gridCol w="462908"/>
                <a:gridCol w="462908"/>
              </a:tblGrid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6596063"/>
            <a:ext cx="914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52564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significant material difference in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incidence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insured incidence</a:t>
            </a:r>
          </a:p>
          <a:p>
            <a:pPr marL="0">
              <a:spcAft>
                <a:spcPts val="0"/>
              </a:spcAft>
            </a:pPr>
            <a:endParaRPr lang="en-GB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Aft>
                <a:spcPts val="0"/>
              </a:spcAft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above average sum assured cancer claim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in the first 5 years</a:t>
            </a: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 factors: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Cryptorchidism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(3-4x risk)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6.3x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risk in unilateral cases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1.7x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other (descended)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testicle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1/44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risk in bilateral cases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Infertility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in sub-fertile men compared to those with normal fertility levels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8-10x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risk if brother affected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if an identical twin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in 20 cigarettes a day x 12 years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effective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spcAft>
                <a:spcPts val="0"/>
              </a:spcAft>
            </a:pP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this risk be mitigated within the application questions? 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On…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Cancer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09356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cancer research / NHS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685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cceed-Whale Logo-BD Use">
  <a:themeElements>
    <a:clrScheme name="PLRe Colours">
      <a:dk1>
        <a:srgbClr val="000000"/>
      </a:dk1>
      <a:lt1>
        <a:srgbClr val="FFFFFF"/>
      </a:lt1>
      <a:dk2>
        <a:srgbClr val="9999FF"/>
      </a:dk2>
      <a:lt2>
        <a:srgbClr val="777777"/>
      </a:lt2>
      <a:accent1>
        <a:srgbClr val="002060"/>
      </a:accent1>
      <a:accent2>
        <a:srgbClr val="0000FF"/>
      </a:accent2>
      <a:accent3>
        <a:srgbClr val="FFFFFF"/>
      </a:accent3>
      <a:accent4>
        <a:srgbClr val="0070C0"/>
      </a:accent4>
      <a:accent5>
        <a:srgbClr val="00007F"/>
      </a:accent5>
      <a:accent6>
        <a:srgbClr val="0000E7"/>
      </a:accent6>
      <a:hlink>
        <a:srgbClr val="C00000"/>
      </a:hlink>
      <a:folHlink>
        <a:srgbClr val="C00000"/>
      </a:folHlink>
    </a:clrScheme>
    <a:fontScheme name="Succeed-Whale Logo-BD U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cceed-Whale Logo-BD U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cceed-Whale Logo-BD U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cceed-Whale Logo-BD U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cceed-Whale Logo-BD U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cceed-Whale Logo-BD U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cceed-Whale Logo-BD U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cceed-Whale Logo-BD U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Share_x0020_To_x0020_Intranet xmlns="fe86f6c1-a03f-4078-97a7-f1a386a16953">false</Share_x0020_To_x0020_Intranet>
    <Client_x0020_News xmlns="fe86f6c1-a03f-4078-97a7-f1a386a16953">false</Client_x0020_News>
    <Client_x0020_Name xmlns="fe86f6c1-a03f-4078-97a7-f1a386a1695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57AAFB8B0AF4F96160152C61ACC04" ma:contentTypeVersion="3" ma:contentTypeDescription="Create a new document." ma:contentTypeScope="" ma:versionID="5f5a467988e7e334776e6b48701edc64">
  <xsd:schema xmlns:xsd="http://www.w3.org/2001/XMLSchema" xmlns:p="http://schemas.microsoft.com/office/2006/metadata/properties" xmlns:ns2="fe86f6c1-a03f-4078-97a7-f1a386a16953" targetNamespace="http://schemas.microsoft.com/office/2006/metadata/properties" ma:root="true" ma:fieldsID="58c45acfd359973b6104b0831144d628" ns2:_="">
    <xsd:import namespace="fe86f6c1-a03f-4078-97a7-f1a386a16953"/>
    <xsd:element name="properties">
      <xsd:complexType>
        <xsd:sequence>
          <xsd:element name="documentManagement">
            <xsd:complexType>
              <xsd:all>
                <xsd:element ref="ns2:Share_x0020_To_x0020_Intranet" minOccurs="0"/>
                <xsd:element ref="ns2:Client_x0020_News" minOccurs="0"/>
                <xsd:element ref="ns2:Client_x0020_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86f6c1-a03f-4078-97a7-f1a386a16953" elementFormDefault="qualified">
    <xsd:import namespace="http://schemas.microsoft.com/office/2006/documentManagement/types"/>
    <xsd:element name="Share_x0020_To_x0020_Intranet" ma:index="8" nillable="true" ma:displayName="Share To Intranet" ma:default="0" ma:internalName="Share_x0020_To_x0020_Intranet">
      <xsd:simpleType>
        <xsd:restriction base="dms:Boolean"/>
      </xsd:simpleType>
    </xsd:element>
    <xsd:element name="Client_x0020_News" ma:index="9" nillable="true" ma:displayName="Client News" ma:default="0" ma:internalName="Client_x0020_News">
      <xsd:simpleType>
        <xsd:restriction base="dms:Boolean"/>
      </xsd:simpleType>
    </xsd:element>
    <xsd:element name="Client_x0020_Name" ma:index="10" nillable="true" ma:displayName="Client Name" ma:internalName="Client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008DBF-9C4B-4AAF-AF4E-61D337C9961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fe86f6c1-a03f-4078-97a7-f1a386a16953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172AAA-B036-4623-9A21-895C96AE3A9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733BB88-C9D3-4207-94D0-63D9DEA31C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AEEC2A-F855-4863-8865-3741D7F5A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6f6c1-a03f-4078-97a7-f1a386a169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15702</TotalTime>
  <Words>3005</Words>
  <Application>Microsoft Office PowerPoint</Application>
  <PresentationFormat>On-screen Show (4:3)</PresentationFormat>
  <Paragraphs>948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Succeed-Whale Logo-BD Use</vt:lpstr>
      <vt:lpstr>PowerPoint Presentation</vt:lpstr>
      <vt:lpstr>Focus On… Paul Reddick</vt:lpstr>
      <vt:lpstr>Focus On… Carl Padget</vt:lpstr>
      <vt:lpstr>PowerPoint Presentation</vt:lpstr>
      <vt:lpstr>Focus On…  Average age at diagnosis</vt:lpstr>
      <vt:lpstr>Focus On… Population Vs Insured - Age</vt:lpstr>
      <vt:lpstr>Focus On… Population Vs Insured - Medical</vt:lpstr>
      <vt:lpstr>Focus On… Cover Amount and Duration In-force</vt:lpstr>
      <vt:lpstr>Focus On… Testicular Cancer</vt:lpstr>
      <vt:lpstr>Focus On… Cover Amount and Duration In-force</vt:lpstr>
      <vt:lpstr>Focus On… Population Vs Insured - Medical</vt:lpstr>
      <vt:lpstr>Focus On… The story so far</vt:lpstr>
      <vt:lpstr>Focus On…  Incidence of Breast Cancer  2009-2011</vt:lpstr>
      <vt:lpstr>Focus On…  Family History Current Breast Cancer Screening</vt:lpstr>
      <vt:lpstr>Focus On… Current Breast Cancer Screening</vt:lpstr>
      <vt:lpstr>Focus On…  Family History - Case Study</vt:lpstr>
      <vt:lpstr>Focus On… Incidence of Colon Cancer  2009-2011</vt:lpstr>
      <vt:lpstr>Focus On…  Family History Current Colon Cancer Screening</vt:lpstr>
      <vt:lpstr>Focus On…  Family History Current Colon Cancer Screening</vt:lpstr>
      <vt:lpstr>Focus On… Story so far</vt:lpstr>
      <vt:lpstr>Focus On…  Atypical Investigations – mole mapping </vt:lpstr>
      <vt:lpstr>Focus On…  Atypical Investigations – Case Study</vt:lpstr>
      <vt:lpstr>Focus On…  Atypical Investigations - Neurological</vt:lpstr>
      <vt:lpstr>PowerPoint Presentation</vt:lpstr>
      <vt:lpstr>Focus On… Vague Neurological Symptoms</vt:lpstr>
      <vt:lpstr> </vt:lpstr>
      <vt:lpstr>Focus On…  Atypical Investigations – Case Study</vt:lpstr>
      <vt:lpstr>Focus On… Asking the right question</vt:lpstr>
      <vt:lpstr>A Final Focus On… Critical Illness Conclusion</vt:lpstr>
      <vt:lpstr>A Final Focus On… Critical Illness Conclusion</vt:lpstr>
      <vt:lpstr>Focus On…The Panel</vt:lpstr>
      <vt:lpstr>Custom Show 1</vt:lpstr>
    </vt:vector>
  </TitlesOfParts>
  <Company>Scottish 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</dc:title>
  <dc:creator>Administrator</dc:creator>
  <cp:lastModifiedBy>cpadget</cp:lastModifiedBy>
  <cp:revision>752</cp:revision>
  <cp:lastPrinted>2014-09-29T09:48:38Z</cp:lastPrinted>
  <dcterms:created xsi:type="dcterms:W3CDTF">2008-06-19T11:47:24Z</dcterms:created>
  <dcterms:modified xsi:type="dcterms:W3CDTF">2014-10-06T11:04:01Z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name">
    <vt:lpwstr>Pacific Life Re - Template 1.ppt</vt:lpwstr>
  </property>
  <property fmtid="{D5CDD505-2E9C-101B-9397-08002B2CF9AE}" pid="3" name="Document Set">
    <vt:lpwstr>Templates</vt:lpwstr>
  </property>
  <property fmtid="{D5CDD505-2E9C-101B-9397-08002B2CF9AE}" pid="4" name="Order">
    <vt:lpwstr>6600.00000000000</vt:lpwstr>
  </property>
  <property fmtid="{D5CDD505-2E9C-101B-9397-08002B2CF9AE}" pid="5" name="Document Category">
    <vt:lpwstr>General</vt:lpwstr>
  </property>
  <property fmtid="{D5CDD505-2E9C-101B-9397-08002B2CF9AE}" pid="6" name="ContentType">
    <vt:lpwstr>Document</vt:lpwstr>
  </property>
  <property fmtid="{D5CDD505-2E9C-101B-9397-08002B2CF9AE}" pid="7" name="Doc Description">
    <vt:lpwstr/>
  </property>
  <property fmtid="{D5CDD505-2E9C-101B-9397-08002B2CF9AE}" pid="8" name="ShareToIntranet">
    <vt:lpwstr>1</vt:lpwstr>
  </property>
  <property fmtid="{D5CDD505-2E9C-101B-9397-08002B2CF9AE}" pid="9" name="Sub Category">
    <vt:lpwstr>Pacific Life Re Templates</vt:lpwstr>
  </property>
  <property fmtid="{D5CDD505-2E9C-101B-9397-08002B2CF9AE}" pid="10" name="ContentTypeId">
    <vt:lpwstr>0x010100E6957AAFB8B0AF4F96160152C61ACC04</vt:lpwstr>
  </property>
</Properties>
</file>