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4" r:id="rId2"/>
    <p:sldId id="285" r:id="rId3"/>
    <p:sldId id="347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38" r:id="rId14"/>
    <p:sldId id="349" r:id="rId15"/>
    <p:sldId id="351" r:id="rId16"/>
    <p:sldId id="362" r:id="rId17"/>
    <p:sldId id="361" r:id="rId18"/>
    <p:sldId id="344" r:id="rId19"/>
    <p:sldId id="363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by Bainbridge" initials="TB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9041" autoAdjust="0"/>
  </p:normalViewPr>
  <p:slideViewPr>
    <p:cSldViewPr snapToGrid="0">
      <p:cViewPr>
        <p:scale>
          <a:sx n="94" d="100"/>
          <a:sy n="94" d="100"/>
        </p:scale>
        <p:origin x="-9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9151F-CAAB-406B-81F6-925171AB4925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088E8-0ED2-4C32-AFBD-575C24DF3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95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3062B-4E6C-4E9F-8EE7-7B330B97F23C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38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46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34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95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24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5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0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088E8-0ED2-4C32-AFBD-575C24DF375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53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198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1" y="615888"/>
            <a:ext cx="11252207" cy="582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 marL="355600" indent="-160338">
              <a:spcBef>
                <a:spcPts val="6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0490" y="6250086"/>
            <a:ext cx="1280973" cy="365125"/>
          </a:xfrm>
        </p:spPr>
        <p:txBody>
          <a:bodyPr/>
          <a:lstStyle/>
          <a:p>
            <a:r>
              <a:rPr lang="en-US" smtClean="0"/>
              <a:t>4 October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9970" y="6250086"/>
            <a:ext cx="3677106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52784" y="6250086"/>
            <a:ext cx="859144" cy="365125"/>
          </a:xfrm>
        </p:spPr>
        <p:txBody>
          <a:bodyPr/>
          <a:lstStyle/>
          <a:p>
            <a:fld id="{CB8327D9-7E90-439A-868A-1BBFE9AB58D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4134" y="752477"/>
            <a:ext cx="11243732" cy="514351"/>
          </a:xfr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800" u="none" cap="all" baseline="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268287" indent="0">
              <a:buNone/>
              <a:defRPr u="none" cap="all" baseline="0">
                <a:latin typeface="Arial Black" pitchFamily="34" charset="0"/>
                <a:cs typeface="Arial" pitchFamily="34" charset="0"/>
              </a:defRPr>
            </a:lvl2pPr>
            <a:lvl3pPr marL="538162" indent="0">
              <a:buNone/>
              <a:defRPr u="none" cap="all" baseline="0">
                <a:latin typeface="Arial Black" pitchFamily="34" charset="0"/>
                <a:cs typeface="Arial" pitchFamily="34" charset="0"/>
              </a:defRPr>
            </a:lvl3pPr>
            <a:lvl4pPr marL="806450" indent="0">
              <a:buNone/>
              <a:defRPr u="none" cap="all" baseline="0">
                <a:latin typeface="Arial Black" pitchFamily="34" charset="0"/>
                <a:cs typeface="Arial" pitchFamily="34" charset="0"/>
              </a:defRPr>
            </a:lvl4pPr>
            <a:lvl5pPr marL="1076325" indent="0">
              <a:buNone/>
              <a:defRPr u="none" cap="all" baseline="0">
                <a:latin typeface="Arial Black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0302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25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841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5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9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51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2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2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DFF5F-16A0-471A-B84F-984D3E6807B6}" type="datetimeFigureOut">
              <a:rPr lang="en-GB" smtClean="0"/>
              <a:t>16/11/2017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B7D0-AF7D-4646-9C71-080FE01D2C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26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://www.bbc.co.uk/news/technology-3406694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06219" y="4714240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84480" y="1293083"/>
            <a:ext cx="11042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/>
              <a:t>PROTECTION UNDERWRITING AND CLAIMS:  </a:t>
            </a:r>
          </a:p>
          <a:p>
            <a:pPr algn="ctr"/>
            <a:r>
              <a:rPr lang="en-GB" sz="4400" b="1" dirty="0" smtClean="0"/>
              <a:t>EVERYTHING CHANGES BUT YOU</a:t>
            </a:r>
            <a:endParaRPr lang="en-GB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4469" y="3642975"/>
            <a:ext cx="7538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Scott Cadger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Toby Bainbridge 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93029" y="6448712"/>
            <a:ext cx="85838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Views are our own, no link to corporate policy and absolutely no link to how to consider pricing reinsurance business for us!</a:t>
            </a:r>
            <a:endParaRPr lang="en-GB" sz="1000" dirty="0"/>
          </a:p>
        </p:txBody>
      </p:sp>
      <p:pic>
        <p:nvPicPr>
          <p:cNvPr id="9" name="Picture 8" descr="http://www.royallondon.com/Global/Images/Logo/logo-h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033" y="5174951"/>
            <a:ext cx="1644812" cy="102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\\filadscotwidc44.scottishwidows.net\homeJ$\0024975\My Documents\s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605" y="3587585"/>
            <a:ext cx="3559175" cy="70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112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But we have changed some things?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23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/>
              <a:t>Channel Differentiation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Many subgroups, but do we distinguish approach in underwriting and claims?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908" y="3674518"/>
            <a:ext cx="1228392" cy="117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0024975\Local Settings\Temporary Internet Files\Content.IE5\74MZ4SLV\216px-Telephone_receiver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815837">
            <a:off x="8421702" y="3847547"/>
            <a:ext cx="847669" cy="847669"/>
          </a:xfrm>
          <a:prstGeom prst="rect">
            <a:avLst/>
          </a:prstGeom>
          <a:noFill/>
        </p:spPr>
      </p:pic>
      <p:pic>
        <p:nvPicPr>
          <p:cNvPr id="10" name="Picture 6" descr="C:\Documents and Settings\0024975\Local Settings\Temporary Internet Files\Content.IE5\74MZ4SLV\240px-Computer_lab_icon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0601" y="3674518"/>
            <a:ext cx="1204119" cy="1204119"/>
          </a:xfrm>
          <a:prstGeom prst="rect">
            <a:avLst/>
          </a:prstGeom>
          <a:noFill/>
        </p:spPr>
      </p:pic>
      <p:pic>
        <p:nvPicPr>
          <p:cNvPr id="11" name="Picture 7" descr="\\filadscotwidc44.scottishwidows.net\homeJ$\0024975\My Documents\mobil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45" y="3477168"/>
            <a:ext cx="1920244" cy="161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6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But we have changed some things?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2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Claims</a:t>
            </a:r>
          </a:p>
          <a:p>
            <a:r>
              <a:rPr lang="en-GB" dirty="0" smtClean="0"/>
              <a:t>User / charity supplied evidence</a:t>
            </a:r>
          </a:p>
          <a:p>
            <a:r>
              <a:rPr lang="en-GB" dirty="0" smtClean="0"/>
              <a:t>Improved claims </a:t>
            </a:r>
            <a:r>
              <a:rPr lang="en-GB" dirty="0"/>
              <a:t>p</a:t>
            </a:r>
            <a:r>
              <a:rPr lang="en-GB" dirty="0" smtClean="0"/>
              <a:t>aid </a:t>
            </a:r>
            <a:r>
              <a:rPr lang="en-GB" dirty="0"/>
              <a:t>o</a:t>
            </a:r>
            <a:r>
              <a:rPr lang="en-GB" dirty="0" smtClean="0"/>
              <a:t>ut ratios</a:t>
            </a:r>
          </a:p>
          <a:p>
            <a:r>
              <a:rPr lang="en-GB" dirty="0" smtClean="0"/>
              <a:t>Telephone not paper – start of digitisation?</a:t>
            </a:r>
          </a:p>
          <a:p>
            <a:pPr marL="0" indent="0">
              <a:buNone/>
            </a:pPr>
            <a:r>
              <a:rPr lang="en-GB" dirty="0" smtClean="0"/>
              <a:t>BUT</a:t>
            </a:r>
          </a:p>
          <a:p>
            <a:r>
              <a:rPr lang="en-GB" dirty="0" smtClean="0"/>
              <a:t>Still predominately manual exercise</a:t>
            </a:r>
          </a:p>
          <a:p>
            <a:r>
              <a:rPr lang="en-GB" dirty="0" smtClean="0"/>
              <a:t>Always the poor cousin when it comes to investment</a:t>
            </a:r>
            <a:endParaRPr lang="en-GB" dirty="0"/>
          </a:p>
        </p:txBody>
      </p:sp>
      <p:pic>
        <p:nvPicPr>
          <p:cNvPr id="2050" name="Picture 2" descr="\\filadscotwidc44.scottishwidows.net\homeJ$\0024975\My Documents\macmill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2537460"/>
            <a:ext cx="31813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61642" y="4458282"/>
            <a:ext cx="541360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/>
              <a:t>Insurance underwriters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Likelihood of </a:t>
            </a:r>
            <a:r>
              <a:rPr lang="en-GB" dirty="0" smtClean="0"/>
              <a:t>automation in next 2 decades?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 smtClean="0"/>
              <a:t>It's </a:t>
            </a:r>
            <a:r>
              <a:rPr lang="en-GB" b="1" dirty="0"/>
              <a:t>fairly likely (66</a:t>
            </a:r>
            <a:r>
              <a:rPr lang="en-GB" b="1" dirty="0" smtClean="0"/>
              <a:t>%)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www.bbc.co.uk/news/technology-34066941</a:t>
            </a:r>
            <a:r>
              <a:rPr lang="en-GB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What does the future hold?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65" y="2308320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08320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627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 new underwriting approach?</a:t>
            </a:r>
            <a:endParaRPr lang="en-GB" dirty="0">
              <a:latin typeface="+mn-lt"/>
            </a:endParaRPr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474258" y="752476"/>
            <a:ext cx="11246660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3935760" y="2636912"/>
            <a:ext cx="1815072" cy="1811174"/>
            <a:chOff x="1360018" y="2608035"/>
            <a:chExt cx="2027544" cy="2023190"/>
          </a:xfrm>
        </p:grpSpPr>
        <p:sp>
          <p:nvSpPr>
            <p:cNvPr id="14" name="Freeform 84"/>
            <p:cNvSpPr>
              <a:spLocks/>
            </p:cNvSpPr>
            <p:nvPr/>
          </p:nvSpPr>
          <p:spPr bwMode="auto">
            <a:xfrm>
              <a:off x="1360018" y="2608035"/>
              <a:ext cx="2027544" cy="2023190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87"/>
            <p:cNvSpPr>
              <a:spLocks noChangeArrowheads="1"/>
            </p:cNvSpPr>
            <p:nvPr/>
          </p:nvSpPr>
          <p:spPr bwMode="auto">
            <a:xfrm>
              <a:off x="1661674" y="2908393"/>
              <a:ext cx="1424230" cy="1422473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7"/>
            <p:cNvSpPr>
              <a:spLocks noChangeArrowheads="1"/>
            </p:cNvSpPr>
            <p:nvPr/>
          </p:nvSpPr>
          <p:spPr bwMode="auto">
            <a:xfrm>
              <a:off x="1785265" y="3031830"/>
              <a:ext cx="1177049" cy="117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5663951" y="2495084"/>
            <a:ext cx="1815072" cy="1811174"/>
            <a:chOff x="1360018" y="2608035"/>
            <a:chExt cx="2027544" cy="2023190"/>
          </a:xfrm>
        </p:grpSpPr>
        <p:sp>
          <p:nvSpPr>
            <p:cNvPr id="18" name="Freeform 84"/>
            <p:cNvSpPr>
              <a:spLocks/>
            </p:cNvSpPr>
            <p:nvPr/>
          </p:nvSpPr>
          <p:spPr bwMode="auto">
            <a:xfrm>
              <a:off x="1360018" y="2608035"/>
              <a:ext cx="2027544" cy="2023190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87"/>
            <p:cNvSpPr>
              <a:spLocks noChangeArrowheads="1"/>
            </p:cNvSpPr>
            <p:nvPr/>
          </p:nvSpPr>
          <p:spPr bwMode="auto">
            <a:xfrm>
              <a:off x="1661674" y="2908393"/>
              <a:ext cx="1424230" cy="1422473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87"/>
            <p:cNvSpPr>
              <a:spLocks noChangeArrowheads="1"/>
            </p:cNvSpPr>
            <p:nvPr/>
          </p:nvSpPr>
          <p:spPr bwMode="auto">
            <a:xfrm>
              <a:off x="1785265" y="3031830"/>
              <a:ext cx="1177049" cy="117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942941" y="4029363"/>
            <a:ext cx="1815072" cy="1811174"/>
            <a:chOff x="1360018" y="2608035"/>
            <a:chExt cx="2027544" cy="2023190"/>
          </a:xfrm>
        </p:grpSpPr>
        <p:sp>
          <p:nvSpPr>
            <p:cNvPr id="22" name="Freeform 84"/>
            <p:cNvSpPr>
              <a:spLocks/>
            </p:cNvSpPr>
            <p:nvPr/>
          </p:nvSpPr>
          <p:spPr bwMode="auto">
            <a:xfrm>
              <a:off x="1360018" y="2608035"/>
              <a:ext cx="2027544" cy="2023190"/>
            </a:xfrm>
            <a:custGeom>
              <a:avLst/>
              <a:gdLst>
                <a:gd name="T0" fmla="*/ 1172 w 1182"/>
                <a:gd name="T1" fmla="*/ 706 h 1179"/>
                <a:gd name="T2" fmla="*/ 1182 w 1182"/>
                <a:gd name="T3" fmla="*/ 619 h 1179"/>
                <a:gd name="T4" fmla="*/ 1082 w 1182"/>
                <a:gd name="T5" fmla="*/ 588 h 1179"/>
                <a:gd name="T6" fmla="*/ 1075 w 1182"/>
                <a:gd name="T7" fmla="*/ 511 h 1179"/>
                <a:gd name="T8" fmla="*/ 1168 w 1182"/>
                <a:gd name="T9" fmla="*/ 459 h 1179"/>
                <a:gd name="T10" fmla="*/ 1143 w 1182"/>
                <a:gd name="T11" fmla="*/ 377 h 1179"/>
                <a:gd name="T12" fmla="*/ 1038 w 1182"/>
                <a:gd name="T13" fmla="*/ 389 h 1179"/>
                <a:gd name="T14" fmla="*/ 999 w 1182"/>
                <a:gd name="T15" fmla="*/ 319 h 1179"/>
                <a:gd name="T16" fmla="*/ 1062 w 1182"/>
                <a:gd name="T17" fmla="*/ 234 h 1179"/>
                <a:gd name="T18" fmla="*/ 1006 w 1182"/>
                <a:gd name="T19" fmla="*/ 171 h 1179"/>
                <a:gd name="T20" fmla="*/ 916 w 1182"/>
                <a:gd name="T21" fmla="*/ 224 h 1179"/>
                <a:gd name="T22" fmla="*/ 850 w 1182"/>
                <a:gd name="T23" fmla="*/ 175 h 1179"/>
                <a:gd name="T24" fmla="*/ 873 w 1182"/>
                <a:gd name="T25" fmla="*/ 72 h 1179"/>
                <a:gd name="T26" fmla="*/ 797 w 1182"/>
                <a:gd name="T27" fmla="*/ 37 h 1179"/>
                <a:gd name="T28" fmla="*/ 735 w 1182"/>
                <a:gd name="T29" fmla="*/ 123 h 1179"/>
                <a:gd name="T30" fmla="*/ 654 w 1182"/>
                <a:gd name="T31" fmla="*/ 105 h 1179"/>
                <a:gd name="T32" fmla="*/ 633 w 1182"/>
                <a:gd name="T33" fmla="*/ 2 h 1179"/>
                <a:gd name="T34" fmla="*/ 591 w 1182"/>
                <a:gd name="T35" fmla="*/ 0 h 1179"/>
                <a:gd name="T36" fmla="*/ 549 w 1182"/>
                <a:gd name="T37" fmla="*/ 2 h 1179"/>
                <a:gd name="T38" fmla="*/ 528 w 1182"/>
                <a:gd name="T39" fmla="*/ 105 h 1179"/>
                <a:gd name="T40" fmla="*/ 447 w 1182"/>
                <a:gd name="T41" fmla="*/ 123 h 1179"/>
                <a:gd name="T42" fmla="*/ 386 w 1182"/>
                <a:gd name="T43" fmla="*/ 37 h 1179"/>
                <a:gd name="T44" fmla="*/ 310 w 1182"/>
                <a:gd name="T45" fmla="*/ 72 h 1179"/>
                <a:gd name="T46" fmla="*/ 333 w 1182"/>
                <a:gd name="T47" fmla="*/ 175 h 1179"/>
                <a:gd name="T48" fmla="*/ 267 w 1182"/>
                <a:gd name="T49" fmla="*/ 224 h 1179"/>
                <a:gd name="T50" fmla="*/ 176 w 1182"/>
                <a:gd name="T51" fmla="*/ 171 h 1179"/>
                <a:gd name="T52" fmla="*/ 120 w 1182"/>
                <a:gd name="T53" fmla="*/ 234 h 1179"/>
                <a:gd name="T54" fmla="*/ 183 w 1182"/>
                <a:gd name="T55" fmla="*/ 319 h 1179"/>
                <a:gd name="T56" fmla="*/ 144 w 1182"/>
                <a:gd name="T57" fmla="*/ 389 h 1179"/>
                <a:gd name="T58" fmla="*/ 40 w 1182"/>
                <a:gd name="T59" fmla="*/ 377 h 1179"/>
                <a:gd name="T60" fmla="*/ 14 w 1182"/>
                <a:gd name="T61" fmla="*/ 459 h 1179"/>
                <a:gd name="T62" fmla="*/ 107 w 1182"/>
                <a:gd name="T63" fmla="*/ 511 h 1179"/>
                <a:gd name="T64" fmla="*/ 100 w 1182"/>
                <a:gd name="T65" fmla="*/ 588 h 1179"/>
                <a:gd name="T66" fmla="*/ 0 w 1182"/>
                <a:gd name="T67" fmla="*/ 619 h 1179"/>
                <a:gd name="T68" fmla="*/ 10 w 1182"/>
                <a:gd name="T69" fmla="*/ 706 h 1179"/>
                <a:gd name="T70" fmla="*/ 116 w 1182"/>
                <a:gd name="T71" fmla="*/ 716 h 1179"/>
                <a:gd name="T72" fmla="*/ 140 w 1182"/>
                <a:gd name="T73" fmla="*/ 786 h 1179"/>
                <a:gd name="T74" fmla="*/ 61 w 1182"/>
                <a:gd name="T75" fmla="*/ 856 h 1179"/>
                <a:gd name="T76" fmla="*/ 107 w 1182"/>
                <a:gd name="T77" fmla="*/ 932 h 1179"/>
                <a:gd name="T78" fmla="*/ 207 w 1182"/>
                <a:gd name="T79" fmla="*/ 898 h 1179"/>
                <a:gd name="T80" fmla="*/ 256 w 1182"/>
                <a:gd name="T81" fmla="*/ 951 h 1179"/>
                <a:gd name="T82" fmla="*/ 212 w 1182"/>
                <a:gd name="T83" fmla="*/ 1047 h 1179"/>
                <a:gd name="T84" fmla="*/ 285 w 1182"/>
                <a:gd name="T85" fmla="*/ 1099 h 1179"/>
                <a:gd name="T86" fmla="*/ 363 w 1182"/>
                <a:gd name="T87" fmla="*/ 1027 h 1179"/>
                <a:gd name="T88" fmla="*/ 427 w 1182"/>
                <a:gd name="T89" fmla="*/ 1055 h 1179"/>
                <a:gd name="T90" fmla="*/ 426 w 1182"/>
                <a:gd name="T91" fmla="*/ 1161 h 1179"/>
                <a:gd name="T92" fmla="*/ 514 w 1182"/>
                <a:gd name="T93" fmla="*/ 1179 h 1179"/>
                <a:gd name="T94" fmla="*/ 557 w 1182"/>
                <a:gd name="T95" fmla="*/ 1082 h 1179"/>
                <a:gd name="T96" fmla="*/ 591 w 1182"/>
                <a:gd name="T97" fmla="*/ 1083 h 1179"/>
                <a:gd name="T98" fmla="*/ 626 w 1182"/>
                <a:gd name="T99" fmla="*/ 1082 h 1179"/>
                <a:gd name="T100" fmla="*/ 668 w 1182"/>
                <a:gd name="T101" fmla="*/ 1179 h 1179"/>
                <a:gd name="T102" fmla="*/ 756 w 1182"/>
                <a:gd name="T103" fmla="*/ 1161 h 1179"/>
                <a:gd name="T104" fmla="*/ 755 w 1182"/>
                <a:gd name="T105" fmla="*/ 1055 h 1179"/>
                <a:gd name="T106" fmla="*/ 819 w 1182"/>
                <a:gd name="T107" fmla="*/ 1027 h 1179"/>
                <a:gd name="T108" fmla="*/ 897 w 1182"/>
                <a:gd name="T109" fmla="*/ 1099 h 1179"/>
                <a:gd name="T110" fmla="*/ 970 w 1182"/>
                <a:gd name="T111" fmla="*/ 1047 h 1179"/>
                <a:gd name="T112" fmla="*/ 927 w 1182"/>
                <a:gd name="T113" fmla="*/ 951 h 1179"/>
                <a:gd name="T114" fmla="*/ 975 w 1182"/>
                <a:gd name="T115" fmla="*/ 898 h 1179"/>
                <a:gd name="T116" fmla="*/ 1076 w 1182"/>
                <a:gd name="T117" fmla="*/ 932 h 1179"/>
                <a:gd name="T118" fmla="*/ 1121 w 1182"/>
                <a:gd name="T119" fmla="*/ 856 h 1179"/>
                <a:gd name="T120" fmla="*/ 1042 w 1182"/>
                <a:gd name="T121" fmla="*/ 786 h 1179"/>
                <a:gd name="T122" fmla="*/ 1066 w 1182"/>
                <a:gd name="T123" fmla="*/ 716 h 1179"/>
                <a:gd name="T124" fmla="*/ 1172 w 1182"/>
                <a:gd name="T125" fmla="*/ 706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2" h="1179">
                  <a:moveTo>
                    <a:pt x="1172" y="706"/>
                  </a:moveTo>
                  <a:cubicBezTo>
                    <a:pt x="1177" y="678"/>
                    <a:pt x="1181" y="649"/>
                    <a:pt x="1182" y="619"/>
                  </a:cubicBezTo>
                  <a:cubicBezTo>
                    <a:pt x="1082" y="588"/>
                    <a:pt x="1082" y="588"/>
                    <a:pt x="1082" y="588"/>
                  </a:cubicBezTo>
                  <a:cubicBezTo>
                    <a:pt x="1082" y="562"/>
                    <a:pt x="1080" y="536"/>
                    <a:pt x="1075" y="511"/>
                  </a:cubicBezTo>
                  <a:cubicBezTo>
                    <a:pt x="1168" y="459"/>
                    <a:pt x="1168" y="459"/>
                    <a:pt x="1168" y="459"/>
                  </a:cubicBezTo>
                  <a:cubicBezTo>
                    <a:pt x="1161" y="431"/>
                    <a:pt x="1153" y="403"/>
                    <a:pt x="1143" y="377"/>
                  </a:cubicBezTo>
                  <a:cubicBezTo>
                    <a:pt x="1038" y="389"/>
                    <a:pt x="1038" y="389"/>
                    <a:pt x="1038" y="389"/>
                  </a:cubicBezTo>
                  <a:cubicBezTo>
                    <a:pt x="1027" y="364"/>
                    <a:pt x="1014" y="341"/>
                    <a:pt x="999" y="319"/>
                  </a:cubicBezTo>
                  <a:cubicBezTo>
                    <a:pt x="1062" y="234"/>
                    <a:pt x="1062" y="234"/>
                    <a:pt x="1062" y="234"/>
                  </a:cubicBezTo>
                  <a:cubicBezTo>
                    <a:pt x="1045" y="211"/>
                    <a:pt x="1026" y="190"/>
                    <a:pt x="1006" y="171"/>
                  </a:cubicBezTo>
                  <a:cubicBezTo>
                    <a:pt x="916" y="224"/>
                    <a:pt x="916" y="224"/>
                    <a:pt x="916" y="224"/>
                  </a:cubicBezTo>
                  <a:cubicBezTo>
                    <a:pt x="895" y="206"/>
                    <a:pt x="873" y="189"/>
                    <a:pt x="850" y="175"/>
                  </a:cubicBezTo>
                  <a:cubicBezTo>
                    <a:pt x="873" y="72"/>
                    <a:pt x="873" y="72"/>
                    <a:pt x="873" y="72"/>
                  </a:cubicBezTo>
                  <a:cubicBezTo>
                    <a:pt x="848" y="58"/>
                    <a:pt x="823" y="47"/>
                    <a:pt x="797" y="37"/>
                  </a:cubicBezTo>
                  <a:cubicBezTo>
                    <a:pt x="735" y="123"/>
                    <a:pt x="735" y="123"/>
                    <a:pt x="735" y="123"/>
                  </a:cubicBezTo>
                  <a:cubicBezTo>
                    <a:pt x="709" y="115"/>
                    <a:pt x="682" y="109"/>
                    <a:pt x="654" y="105"/>
                  </a:cubicBezTo>
                  <a:cubicBezTo>
                    <a:pt x="633" y="2"/>
                    <a:pt x="633" y="2"/>
                    <a:pt x="633" y="2"/>
                  </a:cubicBezTo>
                  <a:cubicBezTo>
                    <a:pt x="619" y="1"/>
                    <a:pt x="605" y="0"/>
                    <a:pt x="591" y="0"/>
                  </a:cubicBezTo>
                  <a:cubicBezTo>
                    <a:pt x="577" y="0"/>
                    <a:pt x="563" y="1"/>
                    <a:pt x="549" y="2"/>
                  </a:cubicBezTo>
                  <a:cubicBezTo>
                    <a:pt x="528" y="105"/>
                    <a:pt x="528" y="105"/>
                    <a:pt x="528" y="105"/>
                  </a:cubicBezTo>
                  <a:cubicBezTo>
                    <a:pt x="500" y="109"/>
                    <a:pt x="473" y="115"/>
                    <a:pt x="447" y="123"/>
                  </a:cubicBezTo>
                  <a:cubicBezTo>
                    <a:pt x="386" y="37"/>
                    <a:pt x="386" y="37"/>
                    <a:pt x="386" y="37"/>
                  </a:cubicBezTo>
                  <a:cubicBezTo>
                    <a:pt x="359" y="47"/>
                    <a:pt x="334" y="58"/>
                    <a:pt x="310" y="72"/>
                  </a:cubicBezTo>
                  <a:cubicBezTo>
                    <a:pt x="333" y="175"/>
                    <a:pt x="333" y="175"/>
                    <a:pt x="333" y="175"/>
                  </a:cubicBezTo>
                  <a:cubicBezTo>
                    <a:pt x="309" y="189"/>
                    <a:pt x="287" y="206"/>
                    <a:pt x="267" y="224"/>
                  </a:cubicBezTo>
                  <a:cubicBezTo>
                    <a:pt x="176" y="171"/>
                    <a:pt x="176" y="171"/>
                    <a:pt x="176" y="171"/>
                  </a:cubicBezTo>
                  <a:cubicBezTo>
                    <a:pt x="156" y="190"/>
                    <a:pt x="137" y="211"/>
                    <a:pt x="120" y="234"/>
                  </a:cubicBezTo>
                  <a:cubicBezTo>
                    <a:pt x="183" y="319"/>
                    <a:pt x="183" y="319"/>
                    <a:pt x="183" y="319"/>
                  </a:cubicBezTo>
                  <a:cubicBezTo>
                    <a:pt x="168" y="341"/>
                    <a:pt x="155" y="364"/>
                    <a:pt x="144" y="389"/>
                  </a:cubicBezTo>
                  <a:cubicBezTo>
                    <a:pt x="40" y="377"/>
                    <a:pt x="40" y="377"/>
                    <a:pt x="40" y="377"/>
                  </a:cubicBezTo>
                  <a:cubicBezTo>
                    <a:pt x="29" y="403"/>
                    <a:pt x="21" y="431"/>
                    <a:pt x="14" y="459"/>
                  </a:cubicBezTo>
                  <a:cubicBezTo>
                    <a:pt x="107" y="511"/>
                    <a:pt x="107" y="511"/>
                    <a:pt x="107" y="511"/>
                  </a:cubicBezTo>
                  <a:cubicBezTo>
                    <a:pt x="103" y="536"/>
                    <a:pt x="100" y="562"/>
                    <a:pt x="100" y="588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1" y="649"/>
                    <a:pt x="5" y="678"/>
                    <a:pt x="10" y="706"/>
                  </a:cubicBezTo>
                  <a:cubicBezTo>
                    <a:pt x="116" y="716"/>
                    <a:pt x="116" y="716"/>
                    <a:pt x="116" y="716"/>
                  </a:cubicBezTo>
                  <a:cubicBezTo>
                    <a:pt x="122" y="740"/>
                    <a:pt x="130" y="764"/>
                    <a:pt x="140" y="786"/>
                  </a:cubicBezTo>
                  <a:cubicBezTo>
                    <a:pt x="61" y="856"/>
                    <a:pt x="61" y="856"/>
                    <a:pt x="61" y="856"/>
                  </a:cubicBezTo>
                  <a:cubicBezTo>
                    <a:pt x="74" y="883"/>
                    <a:pt x="90" y="908"/>
                    <a:pt x="107" y="932"/>
                  </a:cubicBezTo>
                  <a:cubicBezTo>
                    <a:pt x="207" y="898"/>
                    <a:pt x="207" y="898"/>
                    <a:pt x="207" y="898"/>
                  </a:cubicBezTo>
                  <a:cubicBezTo>
                    <a:pt x="222" y="917"/>
                    <a:pt x="238" y="934"/>
                    <a:pt x="256" y="951"/>
                  </a:cubicBezTo>
                  <a:cubicBezTo>
                    <a:pt x="212" y="1047"/>
                    <a:pt x="212" y="1047"/>
                    <a:pt x="212" y="1047"/>
                  </a:cubicBezTo>
                  <a:cubicBezTo>
                    <a:pt x="235" y="1066"/>
                    <a:pt x="259" y="1083"/>
                    <a:pt x="285" y="1099"/>
                  </a:cubicBezTo>
                  <a:cubicBezTo>
                    <a:pt x="363" y="1027"/>
                    <a:pt x="363" y="1027"/>
                    <a:pt x="363" y="1027"/>
                  </a:cubicBezTo>
                  <a:cubicBezTo>
                    <a:pt x="384" y="1038"/>
                    <a:pt x="405" y="1047"/>
                    <a:pt x="427" y="1055"/>
                  </a:cubicBezTo>
                  <a:cubicBezTo>
                    <a:pt x="426" y="1161"/>
                    <a:pt x="426" y="1161"/>
                    <a:pt x="426" y="1161"/>
                  </a:cubicBezTo>
                  <a:cubicBezTo>
                    <a:pt x="455" y="1169"/>
                    <a:pt x="484" y="1175"/>
                    <a:pt x="514" y="1179"/>
                  </a:cubicBezTo>
                  <a:cubicBezTo>
                    <a:pt x="557" y="1082"/>
                    <a:pt x="557" y="1082"/>
                    <a:pt x="557" y="1082"/>
                  </a:cubicBezTo>
                  <a:cubicBezTo>
                    <a:pt x="568" y="1083"/>
                    <a:pt x="580" y="1083"/>
                    <a:pt x="591" y="1083"/>
                  </a:cubicBezTo>
                  <a:cubicBezTo>
                    <a:pt x="603" y="1083"/>
                    <a:pt x="614" y="1083"/>
                    <a:pt x="626" y="1082"/>
                  </a:cubicBezTo>
                  <a:cubicBezTo>
                    <a:pt x="668" y="1179"/>
                    <a:pt x="668" y="1179"/>
                    <a:pt x="668" y="1179"/>
                  </a:cubicBezTo>
                  <a:cubicBezTo>
                    <a:pt x="698" y="1175"/>
                    <a:pt x="728" y="1169"/>
                    <a:pt x="756" y="1161"/>
                  </a:cubicBezTo>
                  <a:cubicBezTo>
                    <a:pt x="755" y="1055"/>
                    <a:pt x="755" y="1055"/>
                    <a:pt x="755" y="1055"/>
                  </a:cubicBezTo>
                  <a:cubicBezTo>
                    <a:pt x="777" y="1047"/>
                    <a:pt x="799" y="1038"/>
                    <a:pt x="819" y="1027"/>
                  </a:cubicBezTo>
                  <a:cubicBezTo>
                    <a:pt x="897" y="1099"/>
                    <a:pt x="897" y="1099"/>
                    <a:pt x="897" y="1099"/>
                  </a:cubicBezTo>
                  <a:cubicBezTo>
                    <a:pt x="923" y="1083"/>
                    <a:pt x="947" y="1066"/>
                    <a:pt x="970" y="1047"/>
                  </a:cubicBezTo>
                  <a:cubicBezTo>
                    <a:pt x="927" y="951"/>
                    <a:pt x="927" y="951"/>
                    <a:pt x="927" y="951"/>
                  </a:cubicBezTo>
                  <a:cubicBezTo>
                    <a:pt x="944" y="934"/>
                    <a:pt x="960" y="917"/>
                    <a:pt x="975" y="898"/>
                  </a:cubicBezTo>
                  <a:cubicBezTo>
                    <a:pt x="1076" y="932"/>
                    <a:pt x="1076" y="932"/>
                    <a:pt x="1076" y="932"/>
                  </a:cubicBezTo>
                  <a:cubicBezTo>
                    <a:pt x="1093" y="908"/>
                    <a:pt x="1108" y="883"/>
                    <a:pt x="1121" y="856"/>
                  </a:cubicBezTo>
                  <a:cubicBezTo>
                    <a:pt x="1042" y="786"/>
                    <a:pt x="1042" y="786"/>
                    <a:pt x="1042" y="786"/>
                  </a:cubicBezTo>
                  <a:cubicBezTo>
                    <a:pt x="1052" y="764"/>
                    <a:pt x="1060" y="740"/>
                    <a:pt x="1066" y="716"/>
                  </a:cubicBezTo>
                  <a:lnTo>
                    <a:pt x="1172" y="706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7"/>
            <p:cNvSpPr>
              <a:spLocks noChangeArrowheads="1"/>
            </p:cNvSpPr>
            <p:nvPr/>
          </p:nvSpPr>
          <p:spPr bwMode="auto">
            <a:xfrm>
              <a:off x="1661674" y="2908393"/>
              <a:ext cx="1424230" cy="1422473"/>
            </a:xfrm>
            <a:prstGeom prst="ellips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87"/>
            <p:cNvSpPr>
              <a:spLocks noChangeArrowheads="1"/>
            </p:cNvSpPr>
            <p:nvPr/>
          </p:nvSpPr>
          <p:spPr bwMode="auto">
            <a:xfrm>
              <a:off x="1785265" y="3031830"/>
              <a:ext cx="1177049" cy="11755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02713" y="3145318"/>
            <a:ext cx="21912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dirty="0" smtClean="0">
                <a:solidFill>
                  <a:schemeClr val="accent3"/>
                </a:solidFill>
              </a:rPr>
              <a:t>Traditional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58638" y="3145317"/>
            <a:ext cx="219124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Online Rules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16444" y="5943540"/>
            <a:ext cx="373652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accent3"/>
                </a:solidFill>
              </a:rPr>
              <a:t>Predictive Underwriting</a:t>
            </a:r>
          </a:p>
        </p:txBody>
      </p:sp>
    </p:spTree>
    <p:extLst>
      <p:ext uri="{BB962C8B-B14F-4D97-AF65-F5344CB8AC3E}">
        <p14:creationId xmlns:p14="http://schemas.microsoft.com/office/powerpoint/2010/main" val="16537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6275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Predictive Analytics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237"/>
            <a:ext cx="10515600" cy="4351338"/>
          </a:xfrm>
        </p:spPr>
        <p:txBody>
          <a:bodyPr/>
          <a:lstStyle/>
          <a:p>
            <a:r>
              <a:rPr lang="en-GB" dirty="0"/>
              <a:t>Pattern recognition</a:t>
            </a:r>
          </a:p>
          <a:p>
            <a:r>
              <a:rPr lang="en-GB" dirty="0"/>
              <a:t>Iterative</a:t>
            </a:r>
          </a:p>
          <a:p>
            <a:r>
              <a:rPr lang="en-GB" dirty="0"/>
              <a:t>Unguided</a:t>
            </a:r>
          </a:p>
          <a:p>
            <a:r>
              <a:rPr lang="en-GB" dirty="0"/>
              <a:t>Utilises computing raw power</a:t>
            </a:r>
          </a:p>
          <a:p>
            <a:r>
              <a:rPr lang="en-GB" dirty="0"/>
              <a:t>Not “artificial intelligence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474258" y="752476"/>
            <a:ext cx="11246660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435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55343" y="4973950"/>
            <a:ext cx="4491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6275"/>
            <a:ext cx="10515600" cy="1325563"/>
          </a:xfrm>
        </p:spPr>
        <p:txBody>
          <a:bodyPr/>
          <a:lstStyle/>
          <a:p>
            <a:r>
              <a:rPr lang="en-GB" dirty="0" smtClean="0"/>
              <a:t>Scary types of data?</a:t>
            </a:r>
            <a:endParaRPr lang="en-GB" dirty="0"/>
          </a:p>
        </p:txBody>
      </p:sp>
      <p:sp>
        <p:nvSpPr>
          <p:cNvPr id="12" name="Text Placeholder 12"/>
          <p:cNvSpPr txBox="1">
            <a:spLocks/>
          </p:cNvSpPr>
          <p:nvPr/>
        </p:nvSpPr>
        <p:spPr>
          <a:xfrm>
            <a:off x="474258" y="752476"/>
            <a:ext cx="11246660" cy="51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885724" y="2301553"/>
            <a:ext cx="527385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/>
              <a:t>Socio-demographic markers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2105" y="4346697"/>
            <a:ext cx="313893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/>
              <a:t>Lifestyle factors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394571" y="2925725"/>
            <a:ext cx="1486060" cy="1023726"/>
            <a:chOff x="8045216" y="1721276"/>
            <a:chExt cx="1486059" cy="1417429"/>
          </a:xfrm>
        </p:grpSpPr>
        <p:sp>
          <p:nvSpPr>
            <p:cNvPr id="42" name="TextBox 41"/>
            <p:cNvSpPr txBox="1"/>
            <p:nvPr/>
          </p:nvSpPr>
          <p:spPr>
            <a:xfrm>
              <a:off x="8045216" y="1721276"/>
              <a:ext cx="148605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Education level</a:t>
              </a: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707" y="2157630"/>
              <a:ext cx="981075" cy="98107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583832" y="2924944"/>
            <a:ext cx="994864" cy="1019662"/>
            <a:chOff x="4018202" y="1721280"/>
            <a:chExt cx="994864" cy="1411804"/>
          </a:xfrm>
        </p:grpSpPr>
        <p:sp>
          <p:nvSpPr>
            <p:cNvPr id="45" name="TextBox 44"/>
            <p:cNvSpPr txBox="1"/>
            <p:nvPr/>
          </p:nvSpPr>
          <p:spPr>
            <a:xfrm>
              <a:off x="4089247" y="1721280"/>
              <a:ext cx="923819" cy="246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Affluence</a:t>
              </a: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8202" y="2152025"/>
              <a:ext cx="990584" cy="981059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>
            <a:off x="2393156" y="5187444"/>
            <a:ext cx="1287438" cy="1021558"/>
            <a:chOff x="2036676" y="3885685"/>
            <a:chExt cx="1287437" cy="1414430"/>
          </a:xfrm>
        </p:grpSpPr>
        <p:sp>
          <p:nvSpPr>
            <p:cNvPr id="48" name="TextBox 47"/>
            <p:cNvSpPr txBox="1"/>
            <p:nvPr/>
          </p:nvSpPr>
          <p:spPr>
            <a:xfrm>
              <a:off x="2036676" y="3885685"/>
              <a:ext cx="128743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Activity levels</a:t>
              </a: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5094" y="4309515"/>
              <a:ext cx="990600" cy="9906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6225494" y="5195381"/>
            <a:ext cx="1826956" cy="1062842"/>
            <a:chOff x="6079916" y="3885685"/>
            <a:chExt cx="1826955" cy="1471590"/>
          </a:xfrm>
        </p:grpSpPr>
        <p:sp>
          <p:nvSpPr>
            <p:cNvPr id="51" name="TextBox 50"/>
            <p:cNvSpPr txBox="1"/>
            <p:nvPr/>
          </p:nvSpPr>
          <p:spPr>
            <a:xfrm>
              <a:off x="6079916" y="3885685"/>
              <a:ext cx="182695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Hobbies &amp; interests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855" y="4376200"/>
              <a:ext cx="981075" cy="981075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8195554" y="5195382"/>
            <a:ext cx="1884092" cy="1062842"/>
            <a:chOff x="8045216" y="3885685"/>
            <a:chExt cx="1884092" cy="1471589"/>
          </a:xfrm>
        </p:grpSpPr>
        <p:sp>
          <p:nvSpPr>
            <p:cNvPr id="54" name="TextBox 53"/>
            <p:cNvSpPr txBox="1"/>
            <p:nvPr/>
          </p:nvSpPr>
          <p:spPr>
            <a:xfrm>
              <a:off x="8045216" y="3885685"/>
              <a:ext cx="188409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Media consumption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724" y="4376199"/>
              <a:ext cx="981075" cy="98107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6643672" y="2945631"/>
            <a:ext cx="990600" cy="1019674"/>
            <a:chOff x="6024757" y="1721277"/>
            <a:chExt cx="990600" cy="1411822"/>
          </a:xfrm>
        </p:grpSpPr>
        <p:sp>
          <p:nvSpPr>
            <p:cNvPr id="57" name="TextBox 56"/>
            <p:cNvSpPr txBox="1"/>
            <p:nvPr/>
          </p:nvSpPr>
          <p:spPr>
            <a:xfrm>
              <a:off x="6079916" y="1721277"/>
              <a:ext cx="880282" cy="2462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Lifestage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757" y="2152024"/>
              <a:ext cx="990600" cy="981075"/>
            </a:xfrm>
            <a:prstGeom prst="rect">
              <a:avLst/>
            </a:prstGeom>
          </p:spPr>
        </p:pic>
      </p:grpSp>
      <p:grpSp>
        <p:nvGrpSpPr>
          <p:cNvPr id="59" name="Group 58"/>
          <p:cNvGrpSpPr/>
          <p:nvPr/>
        </p:nvGrpSpPr>
        <p:grpSpPr>
          <a:xfrm>
            <a:off x="4463916" y="5186120"/>
            <a:ext cx="1387004" cy="1014680"/>
            <a:chOff x="4431240" y="3885685"/>
            <a:chExt cx="1387003" cy="1404905"/>
          </a:xfrm>
        </p:grpSpPr>
        <p:sp>
          <p:nvSpPr>
            <p:cNvPr id="60" name="TextBox 59"/>
            <p:cNvSpPr txBox="1"/>
            <p:nvPr/>
          </p:nvSpPr>
          <p:spPr>
            <a:xfrm>
              <a:off x="4431240" y="3885685"/>
              <a:ext cx="138700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Risk tolerance</a:t>
              </a: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156" y="4309515"/>
              <a:ext cx="981075" cy="981075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344748" y="2924944"/>
            <a:ext cx="1384256" cy="1019662"/>
            <a:chOff x="2194406" y="1771241"/>
            <a:chExt cx="1384256" cy="1411804"/>
          </a:xfrm>
        </p:grpSpPr>
        <p:sp>
          <p:nvSpPr>
            <p:cNvPr id="63" name="TextBox 62"/>
            <p:cNvSpPr txBox="1"/>
            <p:nvPr/>
          </p:nvSpPr>
          <p:spPr>
            <a:xfrm>
              <a:off x="2194406" y="1771241"/>
              <a:ext cx="1384256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600" dirty="0" smtClean="0"/>
                <a:t>Property value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232" y="2201970"/>
              <a:ext cx="981075" cy="981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69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647659" y="5396008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Are we concerned about mortality?</a:t>
            </a:r>
            <a:endParaRPr lang="en-GB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0" y="2056844"/>
            <a:ext cx="5760677" cy="3893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396" y="2056844"/>
            <a:ext cx="5486841" cy="4098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2513" y="6291618"/>
            <a:ext cx="8611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 ONS </a:t>
            </a:r>
            <a:r>
              <a:rPr lang="en-GB" dirty="0"/>
              <a:t>Mortality, 2012-based NPP Reference </a:t>
            </a:r>
            <a:r>
              <a:rPr lang="en-GB" dirty="0" smtClean="0"/>
              <a:t>Volume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41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Where will genetics play a part?</a:t>
            </a: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94" y="2259415"/>
            <a:ext cx="2022944" cy="1515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572" y="2332593"/>
            <a:ext cx="2669333" cy="1441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47" y="3862080"/>
            <a:ext cx="4012442" cy="2643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8843" y="5586507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Customer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32399" y="5127466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Insurer</a:t>
            </a:r>
            <a:endParaRPr lang="en-GB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019" y="3774033"/>
            <a:ext cx="4012442" cy="26436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42828" y="5296895"/>
            <a:ext cx="144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Preventative </a:t>
            </a:r>
          </a:p>
          <a:p>
            <a:r>
              <a:rPr lang="en-GB" b="1" dirty="0" smtClean="0"/>
              <a:t>treatment?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800725" y="4999221"/>
            <a:ext cx="15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Anti-selection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10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The brave new world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52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Adapt – new skills (data mining, empirical evidence not just gut and experience), </a:t>
            </a:r>
            <a:r>
              <a:rPr lang="en-GB" b="1" dirty="0" smtClean="0">
                <a:solidFill>
                  <a:srgbClr val="FF0000"/>
                </a:solidFill>
              </a:rPr>
              <a:t>paid more</a:t>
            </a:r>
          </a:p>
          <a:p>
            <a:pPr marL="0" indent="0">
              <a:buNone/>
            </a:pPr>
            <a:r>
              <a:rPr lang="en-GB" dirty="0" smtClean="0"/>
              <a:t>Adopt – use tech as an enabler not a concern</a:t>
            </a:r>
          </a:p>
          <a:p>
            <a:pPr marL="0" indent="0">
              <a:buNone/>
            </a:pPr>
            <a:r>
              <a:rPr lang="en-GB" dirty="0" smtClean="0"/>
              <a:t>Specialists – fewer people, deeper specialism, </a:t>
            </a:r>
            <a:r>
              <a:rPr lang="en-GB" b="1" dirty="0" smtClean="0">
                <a:solidFill>
                  <a:srgbClr val="FF0000"/>
                </a:solidFill>
              </a:rPr>
              <a:t>paid more</a:t>
            </a:r>
          </a:p>
          <a:p>
            <a:pPr marL="0" indent="0">
              <a:buNone/>
            </a:pPr>
            <a:r>
              <a:rPr lang="en-GB" dirty="0" smtClean="0"/>
              <a:t>New roles – product experts, system developers, multi-skilled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0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181612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2385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QUESTIONS / COMMENTS  / CHALLENGES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981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154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4572000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079157" y="1276865"/>
            <a:ext cx="1014077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AGENDA</a:t>
            </a:r>
          </a:p>
          <a:p>
            <a:endParaRPr lang="en-GB" dirty="0" smtClean="0"/>
          </a:p>
          <a:p>
            <a:r>
              <a:rPr lang="en-GB" dirty="0" smtClean="0"/>
              <a:t>Why underwrite</a:t>
            </a:r>
          </a:p>
          <a:p>
            <a:endParaRPr lang="en-GB" dirty="0" smtClean="0"/>
          </a:p>
          <a:p>
            <a:r>
              <a:rPr lang="en-GB" dirty="0" smtClean="0"/>
              <a:t>Historic approaches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has changed in last 20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 smtClean="0"/>
              <a:t>Where does the future lie?</a:t>
            </a:r>
          </a:p>
          <a:p>
            <a:endParaRPr lang="en-GB" dirty="0" smtClean="0"/>
          </a:p>
          <a:p>
            <a:r>
              <a:rPr lang="en-GB" dirty="0" smtClean="0"/>
              <a:t>How to react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86" y="1048323"/>
            <a:ext cx="11252207" cy="582612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+mn-lt"/>
              </a:rPr>
              <a:t>What is the point of underwriting?</a:t>
            </a:r>
            <a:endParaRPr lang="en-GB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62203" y="1742369"/>
            <a:ext cx="10042677" cy="4886268"/>
            <a:chOff x="1262532" y="1163249"/>
            <a:chExt cx="10045292" cy="4886268"/>
          </a:xfrm>
        </p:grpSpPr>
        <p:grpSp>
          <p:nvGrpSpPr>
            <p:cNvPr id="56" name="Group 55"/>
            <p:cNvGrpSpPr/>
            <p:nvPr/>
          </p:nvGrpSpPr>
          <p:grpSpPr>
            <a:xfrm>
              <a:off x="1262532" y="1163249"/>
              <a:ext cx="4924785" cy="4851699"/>
              <a:chOff x="1262532" y="1087943"/>
              <a:chExt cx="4924785" cy="485169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1596709" y="1427143"/>
                <a:ext cx="4064494" cy="4322552"/>
                <a:chOff x="1596709" y="1427143"/>
                <a:chExt cx="4064494" cy="4322552"/>
              </a:xfrm>
            </p:grpSpPr>
            <p:pic>
              <p:nvPicPr>
                <p:cNvPr id="59" name="Picture 5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6709" y="3628954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60" name="Picture 5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7738" y="1888008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36806" y="3594995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62" name="Picture 6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4648" y="2614608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63" name="Picture 62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08350" y="4470349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64" name="Picture 6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74393" y="3550169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65" name="Picture 6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556" y="3352778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66" name="Picture 6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9854" y="3922950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33943" y="2343717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38598" y="1997883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69" name="Picture 6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77585" y="4641574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40210" y="4937024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1" name="Picture 7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51292" y="4049106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2" name="Picture 7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8888" y="5207914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3" name="Picture 7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9969" y="3197048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4" name="Picture 7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31470" y="1427143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5" name="Picture 74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3740" y="2721835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6" name="Picture 75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54335" y="2703533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7" name="Picture 7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5014" y="1519378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8" name="Picture 77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8334" y="2530077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79" name="Picture 78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9379" y="3894559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80" name="Picture 7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1381" y="4937024"/>
                  <a:ext cx="509911" cy="541781"/>
                </a:xfrm>
                <a:prstGeom prst="rect">
                  <a:avLst/>
                </a:prstGeom>
              </p:spPr>
            </p:pic>
          </p:grpSp>
          <p:sp>
            <p:nvSpPr>
              <p:cNvPr id="58" name="Oval 57"/>
              <p:cNvSpPr/>
              <p:nvPr/>
            </p:nvSpPr>
            <p:spPr>
              <a:xfrm>
                <a:off x="1262532" y="1087943"/>
                <a:ext cx="4924785" cy="4851699"/>
              </a:xfrm>
              <a:prstGeom prst="ellipse">
                <a:avLst/>
              </a:prstGeom>
              <a:noFill/>
              <a:ln w="76200">
                <a:solidFill>
                  <a:schemeClr val="tx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6383039" y="1197818"/>
              <a:ext cx="4924785" cy="4851699"/>
              <a:chOff x="6309984" y="926928"/>
              <a:chExt cx="4924785" cy="4851699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6768261" y="1237018"/>
                <a:ext cx="4243146" cy="4228696"/>
                <a:chOff x="6768261" y="1237018"/>
                <a:chExt cx="4243146" cy="4228696"/>
              </a:xfrm>
            </p:grpSpPr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04791" y="2699139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89978" y="4590887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86" name="Picture 8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67100" y="3891229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4063" y="4912464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88" name="Picture 8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4507" y="2030556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89" name="Picture 8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30535" y="4049106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0" name="Picture 8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8261" y="2685008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91" name="Picture 9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38209" y="2009986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2" name="Picture 91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22102" y="2400257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53372" y="1237018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94" name="Picture 9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13537" y="3395239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95" name="Picture 9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6385" y="3572982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6" name="Picture 9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01678" y="1845483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97" name="Picture 9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33937" y="4369899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15949" y="2792880"/>
                  <a:ext cx="533163" cy="592468"/>
                </a:xfrm>
                <a:prstGeom prst="rect">
                  <a:avLst/>
                </a:prstGeom>
              </p:spPr>
            </p:pic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70648" y="2974423"/>
                  <a:ext cx="497870" cy="553250"/>
                </a:xfrm>
                <a:prstGeom prst="rect">
                  <a:avLst/>
                </a:prstGeom>
              </p:spPr>
            </p:pic>
            <p:pic>
              <p:nvPicPr>
                <p:cNvPr id="100" name="Picture 9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33681" y="1732727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2160" y="3397770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102" name="Picture 10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2998" y="3803559"/>
                  <a:ext cx="509911" cy="541781"/>
                </a:xfrm>
                <a:prstGeom prst="rect">
                  <a:avLst/>
                </a:prstGeom>
              </p:spPr>
            </p:pic>
            <p:pic>
              <p:nvPicPr>
                <p:cNvPr id="103" name="Picture 10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90607" y="2583806"/>
                  <a:ext cx="509911" cy="541781"/>
                </a:xfrm>
                <a:prstGeom prst="rect">
                  <a:avLst/>
                </a:prstGeom>
              </p:spPr>
            </p:pic>
          </p:grpSp>
          <p:sp>
            <p:nvSpPr>
              <p:cNvPr id="83" name="Oval 82"/>
              <p:cNvSpPr/>
              <p:nvPr/>
            </p:nvSpPr>
            <p:spPr>
              <a:xfrm>
                <a:off x="6309984" y="926928"/>
                <a:ext cx="4924785" cy="4851699"/>
              </a:xfrm>
              <a:prstGeom prst="ellipse">
                <a:avLst/>
              </a:prstGeom>
              <a:noFill/>
              <a:ln w="76200">
                <a:solidFill>
                  <a:schemeClr val="tx2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104" name="Picture 103" descr="focus_banner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70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214564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68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Historic approaches - UW</a:t>
            </a:r>
            <a:endParaRPr lang="en-GB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946" y="1876425"/>
            <a:ext cx="3087042" cy="4351338"/>
          </a:xfrm>
        </p:spPr>
      </p:pic>
      <p:sp>
        <p:nvSpPr>
          <p:cNvPr id="7" name="TextBox 6"/>
          <p:cNvSpPr txBox="1"/>
          <p:nvPr/>
        </p:nvSpPr>
        <p:spPr>
          <a:xfrm>
            <a:off x="999067" y="2243667"/>
            <a:ext cx="5808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Historic Scottish Widows application</a:t>
            </a:r>
          </a:p>
          <a:p>
            <a:endParaRPr lang="en-GB" dirty="0"/>
          </a:p>
          <a:p>
            <a:r>
              <a:rPr lang="en-GB" dirty="0" smtClean="0"/>
              <a:t>Points to note: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One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Wet signature to validate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Policyholder attests rather than answer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42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214564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68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Historic approaches - UW</a:t>
            </a:r>
            <a:endParaRPr lang="en-GB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3" y="2833091"/>
            <a:ext cx="11445108" cy="1086999"/>
          </a:xfrm>
        </p:spPr>
      </p:pic>
      <p:sp>
        <p:nvSpPr>
          <p:cNvPr id="9" name="Oval 8"/>
          <p:cNvSpPr/>
          <p:nvPr/>
        </p:nvSpPr>
        <p:spPr>
          <a:xfrm>
            <a:off x="7687732" y="2802468"/>
            <a:ext cx="1024467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003799" y="2785534"/>
            <a:ext cx="1024467" cy="33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08000" y="4690563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different is this to current “Have you ever had” section of application forms?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2167496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you ever had section of 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214564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68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Historic approaches - UW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4690563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different is this to current approach to excluding particular travel and Armed Forces?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2167496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Travel and Armed Forces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2519172"/>
            <a:ext cx="10058400" cy="1634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600" y="2519172"/>
            <a:ext cx="10287000" cy="1087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409267" y="2743200"/>
            <a:ext cx="1574800" cy="1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02733" y="3479800"/>
            <a:ext cx="1574800" cy="1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81968" y="3496733"/>
            <a:ext cx="2949965" cy="169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1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214564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68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Historic approaches - UW</a:t>
            </a:r>
            <a:endParaRPr lang="en-GB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000" y="4690563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different is this to current approach?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08000" y="2167496"/>
            <a:ext cx="1114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Avocation, Suicide and </a:t>
            </a:r>
            <a:r>
              <a:rPr lang="en-GB" dirty="0" err="1" smtClean="0"/>
              <a:t>Mis</a:t>
            </a:r>
            <a:r>
              <a:rPr lang="en-GB" dirty="0" smtClean="0"/>
              <a:t>-representation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8" y="2519172"/>
            <a:ext cx="10058400" cy="1634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600" y="3482717"/>
            <a:ext cx="10287000" cy="765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>
            <a:off x="1346200" y="4064000"/>
            <a:ext cx="142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2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4779" y="5214564"/>
            <a:ext cx="4491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7689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Historic approaches - CLAIMS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68189"/>
            <a:ext cx="10515600" cy="4351338"/>
          </a:xfrm>
        </p:spPr>
        <p:txBody>
          <a:bodyPr/>
          <a:lstStyle/>
          <a:p>
            <a:r>
              <a:rPr lang="en-GB" dirty="0" smtClean="0"/>
              <a:t>First SW death claim paid in 1816</a:t>
            </a:r>
          </a:p>
          <a:p>
            <a:r>
              <a:rPr lang="en-GB" dirty="0" smtClean="0"/>
              <a:t>Letter received with death certified into head office.</a:t>
            </a:r>
          </a:p>
          <a:p>
            <a:r>
              <a:rPr lang="en-GB" dirty="0" smtClean="0"/>
              <a:t>Reviewed by Board and funds paid out within 3 months</a:t>
            </a:r>
          </a:p>
          <a:p>
            <a:endParaRPr lang="en-GB" dirty="0"/>
          </a:p>
          <a:p>
            <a:r>
              <a:rPr lang="en-GB" dirty="0" smtClean="0"/>
              <a:t>Has much changed:</a:t>
            </a:r>
          </a:p>
          <a:p>
            <a:pPr lvl="1"/>
            <a:r>
              <a:rPr lang="en-GB" dirty="0" smtClean="0"/>
              <a:t>Intimation approach?</a:t>
            </a:r>
          </a:p>
          <a:p>
            <a:pPr lvl="1"/>
            <a:r>
              <a:rPr lang="en-GB" dirty="0" smtClean="0"/>
              <a:t>E2E times?</a:t>
            </a:r>
          </a:p>
          <a:p>
            <a:pPr lvl="1"/>
            <a:r>
              <a:rPr lang="en-GB" dirty="0" smtClean="0"/>
              <a:t>Evidence needed?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53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ocus_banner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89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4737"/>
            <a:ext cx="10515600" cy="1325563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But we have changed some things?</a:t>
            </a:r>
            <a:endParaRPr lang="en-GB" dirty="0">
              <a:latin typeface="+mn-lt"/>
            </a:endParaRPr>
          </a:p>
        </p:txBody>
      </p:sp>
      <p:pic>
        <p:nvPicPr>
          <p:cNvPr id="1026" name="Picture 2" descr="H:\from C-drive\UnderwriteMe_Logo_RGB_webrea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4971730"/>
            <a:ext cx="2724150" cy="9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filadscotwidc44.scottishwidows.net\homeJ$\0024975\My Documents\Swiss 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1" y="4824137"/>
            <a:ext cx="1236578" cy="12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filadscotwidc44.scottishwidows.net\homeJ$\0024975\My Documents\AUR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63" y="4940800"/>
            <a:ext cx="1720850" cy="100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filadscotwidc44.scottishwidows.net\homeJ$\0024975\My Documents\allfinanz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920" y="4761388"/>
            <a:ext cx="33528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8513" y="1706683"/>
            <a:ext cx="2078920" cy="224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371973" y="3683974"/>
            <a:ext cx="20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Point of Sale Decisions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9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456</Words>
  <Application>Microsoft Office PowerPoint</Application>
  <PresentationFormat>Custom</PresentationFormat>
  <Paragraphs>128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What is the point of underwriting?</vt:lpstr>
      <vt:lpstr>Historic approaches - UW</vt:lpstr>
      <vt:lpstr>Historic approaches - UW</vt:lpstr>
      <vt:lpstr>Historic approaches - UW</vt:lpstr>
      <vt:lpstr>Historic approaches - UW</vt:lpstr>
      <vt:lpstr>Historic approaches - CLAIMS</vt:lpstr>
      <vt:lpstr>But we have changed some things?</vt:lpstr>
      <vt:lpstr>But we have changed some things?</vt:lpstr>
      <vt:lpstr>But we have changed some things?</vt:lpstr>
      <vt:lpstr>What does the future hold?</vt:lpstr>
      <vt:lpstr>A new underwriting approach?</vt:lpstr>
      <vt:lpstr>Predictive Analytics</vt:lpstr>
      <vt:lpstr>Scary types of data?</vt:lpstr>
      <vt:lpstr>Are we concerned about mortality?</vt:lpstr>
      <vt:lpstr>Where will genetics play a part?</vt:lpstr>
      <vt:lpstr>The brave new world</vt:lpstr>
      <vt:lpstr>QUESTIONS / COMMENTS  / 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</dc:title>
  <dc:creator>BLYTH Paul</dc:creator>
  <cp:lastModifiedBy>Scott Cadger</cp:lastModifiedBy>
  <cp:revision>83</cp:revision>
  <cp:lastPrinted>2017-05-02T10:29:44Z</cp:lastPrinted>
  <dcterms:created xsi:type="dcterms:W3CDTF">2017-05-02T10:00:08Z</dcterms:created>
  <dcterms:modified xsi:type="dcterms:W3CDTF">2017-11-16T09:33:44Z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6a39ad61-5d0d-4dcf-996b-443ca3eacc63</vt:lpwstr>
  </property>
  <property fmtid="{D5CDD505-2E9C-101B-9397-08002B2CF9AE}" pid="3" name="Classification">
    <vt:lpwstr>Internal</vt:lpwstr>
  </property>
  <property fmtid="{D5CDD505-2E9C-101B-9397-08002B2CF9AE}" pid="4" name="HeadersandFooters">
    <vt:lpwstr>None</vt:lpwstr>
  </property>
</Properties>
</file>